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6" r:id="rId3"/>
    <p:sldId id="261" r:id="rId4"/>
    <p:sldId id="258" r:id="rId5"/>
    <p:sldId id="259" r:id="rId6"/>
    <p:sldId id="278" r:id="rId7"/>
    <p:sldId id="273" r:id="rId8"/>
    <p:sldId id="257" r:id="rId9"/>
    <p:sldId id="265" r:id="rId10"/>
    <p:sldId id="266" r:id="rId11"/>
    <p:sldId id="269" r:id="rId12"/>
    <p:sldId id="268" r:id="rId13"/>
    <p:sldId id="272" r:id="rId14"/>
    <p:sldId id="271" r:id="rId15"/>
    <p:sldId id="260" r:id="rId16"/>
    <p:sldId id="275" r:id="rId17"/>
    <p:sldId id="276" r:id="rId18"/>
    <p:sldId id="262" r:id="rId19"/>
    <p:sldId id="280"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99"/>
    <a:srgbClr val="0E8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85900" autoAdjust="0"/>
  </p:normalViewPr>
  <p:slideViewPr>
    <p:cSldViewPr snapToGrid="0">
      <p:cViewPr varScale="1">
        <p:scale>
          <a:sx n="58" d="100"/>
          <a:sy n="58" d="100"/>
        </p:scale>
        <p:origin x="1248" y="96"/>
      </p:cViewPr>
      <p:guideLst/>
    </p:cSldViewPr>
  </p:slideViewPr>
  <p:notesTextViewPr>
    <p:cViewPr>
      <p:scale>
        <a:sx n="1" d="1"/>
        <a:sy n="1" d="1"/>
      </p:scale>
      <p:origin x="0" y="0"/>
    </p:cViewPr>
  </p:notesTextViewPr>
  <p:notesViewPr>
    <p:cSldViewPr snapToGrid="0">
      <p:cViewPr varScale="1">
        <p:scale>
          <a:sx n="52" d="100"/>
          <a:sy n="52" d="100"/>
        </p:scale>
        <p:origin x="2112"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BE15-9AB8-4337-9265-7B74B70371CC}" type="datetimeFigureOut">
              <a:rPr lang="en-US" smtClean="0"/>
              <a:t>11/10/2018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38095-2DCC-4BB8-85D3-CF8054BDDBBA}" type="slidenum">
              <a:rPr lang="en-US" smtClean="0"/>
              <a:t>‹#›</a:t>
            </a:fld>
            <a:endParaRPr lang="en-US" dirty="0"/>
          </a:p>
        </p:txBody>
      </p:sp>
    </p:spTree>
    <p:extLst>
      <p:ext uri="{BB962C8B-B14F-4D97-AF65-F5344CB8AC3E}">
        <p14:creationId xmlns:p14="http://schemas.microsoft.com/office/powerpoint/2010/main" val="3349358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Happiness Report Differences:</a:t>
            </a:r>
          </a:p>
          <a:p>
            <a:endParaRPr lang="en-US" dirty="0"/>
          </a:p>
          <a:p>
            <a:r>
              <a:rPr lang="en-US" dirty="0"/>
              <a:t>The World Happiness Report was created by the United Nations to determine the state of global happiness. It is gaining global recognition over the last five years as governments refer to it to when making policy.  The weighted score is based on how people rate their happiness, economy (GDP/Capita), family, longevity, freedom, trust in the government, generosity, and dystopian view. </a:t>
            </a:r>
          </a:p>
          <a:p>
            <a:endParaRPr lang="en-US" dirty="0"/>
          </a:p>
          <a:p>
            <a:r>
              <a:rPr lang="en-US" dirty="0"/>
              <a:t>•	Rank of the country based on the Happiness Score.</a:t>
            </a:r>
          </a:p>
          <a:p>
            <a:r>
              <a:rPr lang="en-US" dirty="0"/>
              <a:t>•	Happiness Score</a:t>
            </a:r>
          </a:p>
          <a:p>
            <a:r>
              <a:rPr lang="en-US" dirty="0"/>
              <a:t>A metric measured by asking the sampled people the question: "How would you rate your happiness on a scale of 0 to 10 where 10 is the happiest."</a:t>
            </a:r>
          </a:p>
          <a:p>
            <a:r>
              <a:rPr lang="en-US" dirty="0"/>
              <a:t>•	Standard Error</a:t>
            </a:r>
          </a:p>
          <a:p>
            <a:r>
              <a:rPr lang="en-US" dirty="0"/>
              <a:t>The standard error of the happiness score.</a:t>
            </a:r>
          </a:p>
          <a:p>
            <a:r>
              <a:rPr lang="en-US" dirty="0"/>
              <a:t>•	Economy (GDP per Capita)</a:t>
            </a:r>
          </a:p>
          <a:p>
            <a:r>
              <a:rPr lang="en-US" dirty="0"/>
              <a:t>The extent to which GDP contributes to the calculation of the Happiness Score.</a:t>
            </a:r>
          </a:p>
          <a:p>
            <a:r>
              <a:rPr lang="en-US" dirty="0"/>
              <a:t>•	Family</a:t>
            </a:r>
          </a:p>
          <a:p>
            <a:r>
              <a:rPr lang="en-US" dirty="0"/>
              <a:t>The extent to which Family contributes to the calculation of the Happiness Score</a:t>
            </a:r>
          </a:p>
          <a:p>
            <a:r>
              <a:rPr lang="en-US" dirty="0"/>
              <a:t>•	Health (Life Expectancy)</a:t>
            </a:r>
          </a:p>
          <a:p>
            <a:r>
              <a:rPr lang="en-US" dirty="0"/>
              <a:t>The extent to which Life expectancy contributed to the calculation of the Happiness Score</a:t>
            </a:r>
          </a:p>
          <a:p>
            <a:r>
              <a:rPr lang="en-US" dirty="0"/>
              <a:t>•	Freedom</a:t>
            </a:r>
          </a:p>
          <a:p>
            <a:r>
              <a:rPr lang="en-US" dirty="0"/>
              <a:t>The extent to which Freedom contributed to the calculation of the Happiness Score.</a:t>
            </a:r>
          </a:p>
          <a:p>
            <a:r>
              <a:rPr lang="en-US" dirty="0"/>
              <a:t>•	Trust (Government Corruption)</a:t>
            </a:r>
          </a:p>
          <a:p>
            <a:r>
              <a:rPr lang="en-US" dirty="0"/>
              <a:t>The extent to which Perception of Corruption contributes to Happiness Score.</a:t>
            </a:r>
          </a:p>
          <a:p>
            <a:r>
              <a:rPr lang="en-US" dirty="0"/>
              <a:t>•	Generosity</a:t>
            </a:r>
          </a:p>
          <a:p>
            <a:r>
              <a:rPr lang="en-US" dirty="0"/>
              <a:t>The extent to which Generosity contributed to the calculation of the Happiness Score.</a:t>
            </a:r>
          </a:p>
          <a:p>
            <a:r>
              <a:rPr lang="en-US" dirty="0"/>
              <a:t>•	Dystopia Residual</a:t>
            </a:r>
          </a:p>
          <a:p>
            <a:r>
              <a:rPr lang="en-US" dirty="0"/>
              <a:t>The extent to which Dystopia Residual contributed to the calculation of the Happiness Score. (Dystopia is a benchmark imaginary country with the least happiest people)</a:t>
            </a:r>
          </a:p>
          <a:p>
            <a:endParaRPr lang="en-US" dirty="0"/>
          </a:p>
        </p:txBody>
      </p:sp>
      <p:sp>
        <p:nvSpPr>
          <p:cNvPr id="4" name="Slide Number Placeholder 3"/>
          <p:cNvSpPr>
            <a:spLocks noGrp="1"/>
          </p:cNvSpPr>
          <p:nvPr>
            <p:ph type="sldNum" sz="quarter" idx="5"/>
          </p:nvPr>
        </p:nvSpPr>
        <p:spPr/>
        <p:txBody>
          <a:bodyPr/>
          <a:lstStyle/>
          <a:p>
            <a:fld id="{34738095-2DCC-4BB8-85D3-CF8054BDDBBA}" type="slidenum">
              <a:rPr lang="en-US" smtClean="0"/>
              <a:t>2</a:t>
            </a:fld>
            <a:endParaRPr lang="en-US" dirty="0"/>
          </a:p>
        </p:txBody>
      </p:sp>
    </p:spTree>
    <p:extLst>
      <p:ext uri="{BB962C8B-B14F-4D97-AF65-F5344CB8AC3E}">
        <p14:creationId xmlns:p14="http://schemas.microsoft.com/office/powerpoint/2010/main" val="135659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As a group we were interested in determining whether weather affects a person’s happiness. We utilized the World Happiness Report published by the United Nations, the worldweather API to determine global weather (sunlight hours, temperature, and % of cloud coverage), and then the World Health Organization on depression for the global analysis. The other piece that we needed to consider was what coordinates to use when pulling weather for countries. We chose to use a developer’s standard by utilizing the countries.csv file published on developers.google.com. The coordinates use the latitude and longitude for the middle of the country. As well, the group was challenged with how to calculate the sunlight hours from the worldweather API by subtracting the sunrise timestamp from the sunset timestamp. This calculation was done with much manipulation, by taking the time and converting each time stamp string into minutes as an integer.</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We utilized a different set of data to drill down to the individual states in the United States. We used the Happiest States in America published by Wallet Hub.  As well, we decided to pull the US weather data from a different source for the sake of time. The worldweather API took hours to extract data as because there was a call made for each day of the year for thirty countries. So, we utilized data published online by Current Results Weather and Science to pull annual data that had been aggregated over years for sunlight, temperature, humidity, and precipitation for the individual states. We did need to calculate the cloudiness by determining the number of days that there is cloud coverage over thirty percent via the sunlight report.   </a:t>
            </a:r>
          </a:p>
        </p:txBody>
      </p:sp>
      <p:sp>
        <p:nvSpPr>
          <p:cNvPr id="4" name="Slide Number Placeholder 3"/>
          <p:cNvSpPr>
            <a:spLocks noGrp="1"/>
          </p:cNvSpPr>
          <p:nvPr>
            <p:ph type="sldNum" sz="quarter" idx="5"/>
          </p:nvPr>
        </p:nvSpPr>
        <p:spPr/>
        <p:txBody>
          <a:bodyPr/>
          <a:lstStyle/>
          <a:p>
            <a:fld id="{34738095-2DCC-4BB8-85D3-CF8054BDDBBA}" type="slidenum">
              <a:rPr lang="en-US" smtClean="0"/>
              <a:t>3</a:t>
            </a:fld>
            <a:endParaRPr lang="en-US" dirty="0"/>
          </a:p>
        </p:txBody>
      </p:sp>
    </p:spTree>
    <p:extLst>
      <p:ext uri="{BB962C8B-B14F-4D97-AF65-F5344CB8AC3E}">
        <p14:creationId xmlns:p14="http://schemas.microsoft.com/office/powerpoint/2010/main" val="287940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Cleanup &amp; Exploration</a:t>
            </a:r>
          </a:p>
          <a:p>
            <a:r>
              <a:rPr lang="en-US" dirty="0"/>
              <a:t>Describe the exploration and cleanup process</a:t>
            </a:r>
          </a:p>
          <a:p>
            <a:r>
              <a:rPr lang="en-US" dirty="0"/>
              <a:t>Discuss insights you had while exploring the data that you didn't anticipate</a:t>
            </a:r>
          </a:p>
          <a:p>
            <a:r>
              <a:rPr lang="en-US" dirty="0"/>
              <a:t>Discuss any problems that arose after exploring the data, and how you resolved them</a:t>
            </a:r>
          </a:p>
          <a:p>
            <a:r>
              <a:rPr lang="en-US" dirty="0"/>
              <a:t>Present and discuss interesting figures developed during exploration, ideally with the help of Jupyter Notebook</a:t>
            </a:r>
          </a:p>
        </p:txBody>
      </p:sp>
      <p:sp>
        <p:nvSpPr>
          <p:cNvPr id="4" name="Slide Number Placeholder 3"/>
          <p:cNvSpPr>
            <a:spLocks noGrp="1"/>
          </p:cNvSpPr>
          <p:nvPr>
            <p:ph type="sldNum" sz="quarter" idx="5"/>
          </p:nvPr>
        </p:nvSpPr>
        <p:spPr/>
        <p:txBody>
          <a:bodyPr/>
          <a:lstStyle/>
          <a:p>
            <a:fld id="{34738095-2DCC-4BB8-85D3-CF8054BDDBBA}" type="slidenum">
              <a:rPr lang="en-US" smtClean="0"/>
              <a:t>4</a:t>
            </a:fld>
            <a:endParaRPr lang="en-US" dirty="0"/>
          </a:p>
        </p:txBody>
      </p:sp>
    </p:spTree>
    <p:extLst>
      <p:ext uri="{BB962C8B-B14F-4D97-AF65-F5344CB8AC3E}">
        <p14:creationId xmlns:p14="http://schemas.microsoft.com/office/powerpoint/2010/main" val="5931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Cleanup &amp; Exploration</a:t>
            </a:r>
          </a:p>
          <a:p>
            <a:r>
              <a:rPr lang="en-US" dirty="0"/>
              <a:t>Describe the exploration and cleanup process</a:t>
            </a:r>
          </a:p>
          <a:p>
            <a:r>
              <a:rPr lang="en-US" dirty="0"/>
              <a:t>Discuss insights you had while exploring the data that you didn't anticipate</a:t>
            </a:r>
          </a:p>
          <a:p>
            <a:r>
              <a:rPr lang="en-US" dirty="0"/>
              <a:t>Discuss any problems that arose after exploring the data, and how you resolved them</a:t>
            </a:r>
          </a:p>
          <a:p>
            <a:r>
              <a:rPr lang="en-US" dirty="0"/>
              <a:t>Present and discuss interesting figures developed during exploration, ideally with the help of Jupyter Notebook</a:t>
            </a:r>
          </a:p>
        </p:txBody>
      </p:sp>
      <p:sp>
        <p:nvSpPr>
          <p:cNvPr id="4" name="Slide Number Placeholder 3"/>
          <p:cNvSpPr>
            <a:spLocks noGrp="1"/>
          </p:cNvSpPr>
          <p:nvPr>
            <p:ph type="sldNum" sz="quarter" idx="5"/>
          </p:nvPr>
        </p:nvSpPr>
        <p:spPr/>
        <p:txBody>
          <a:bodyPr/>
          <a:lstStyle/>
          <a:p>
            <a:fld id="{34738095-2DCC-4BB8-85D3-CF8054BDDBBA}" type="slidenum">
              <a:rPr lang="en-US" smtClean="0"/>
              <a:t>6</a:t>
            </a:fld>
            <a:endParaRPr lang="en-US" dirty="0"/>
          </a:p>
        </p:txBody>
      </p:sp>
    </p:spTree>
    <p:extLst>
      <p:ext uri="{BB962C8B-B14F-4D97-AF65-F5344CB8AC3E}">
        <p14:creationId xmlns:p14="http://schemas.microsoft.com/office/powerpoint/2010/main" val="397595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p>
          <a:p>
            <a:r>
              <a:rPr lang="en-US" dirty="0"/>
              <a:t>Discuss your findings. Did you find what you expected to find? If not, why not? What inferences or general conclusions can you draw from your analysis?</a:t>
            </a:r>
          </a:p>
        </p:txBody>
      </p:sp>
      <p:sp>
        <p:nvSpPr>
          <p:cNvPr id="4" name="Slide Number Placeholder 3"/>
          <p:cNvSpPr>
            <a:spLocks noGrp="1"/>
          </p:cNvSpPr>
          <p:nvPr>
            <p:ph type="sldNum" sz="quarter" idx="5"/>
          </p:nvPr>
        </p:nvSpPr>
        <p:spPr/>
        <p:txBody>
          <a:bodyPr/>
          <a:lstStyle/>
          <a:p>
            <a:fld id="{34738095-2DCC-4BB8-85D3-CF8054BDDBBA}" type="slidenum">
              <a:rPr lang="en-US" smtClean="0"/>
              <a:t>7</a:t>
            </a:fld>
            <a:endParaRPr lang="en-US" dirty="0"/>
          </a:p>
        </p:txBody>
      </p:sp>
    </p:spTree>
    <p:extLst>
      <p:ext uri="{BB962C8B-B14F-4D97-AF65-F5344CB8AC3E}">
        <p14:creationId xmlns:p14="http://schemas.microsoft.com/office/powerpoint/2010/main" val="228293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Arial Nova" panose="020B0504020202020204" pitchFamily="34" charset="0"/>
              </a:rPr>
              <a:t>Notes:  We utilized a different set of data to drill down to the individual states in the United States: The Happiest States in America published by Wallet Hub.  As well, we decided to pull the US weather data from a different source for the sake of time. The worldweather API took hours to extract data as because there was a call made for each day of the year for thirty countries. For the US analysis, we utilized data published online by Current Results Weather and Science to pull annual data that had been aggregated over years for sunlight, temperature, humidity, and precipitation for the individual states. We did need to calculate the cloudiness by determining the number of days that there is cloud coverage over thirty percent via the sunlight report. </a:t>
            </a:r>
          </a:p>
        </p:txBody>
      </p:sp>
      <p:sp>
        <p:nvSpPr>
          <p:cNvPr id="4" name="Slide Number Placeholder 3"/>
          <p:cNvSpPr>
            <a:spLocks noGrp="1"/>
          </p:cNvSpPr>
          <p:nvPr>
            <p:ph type="sldNum" sz="quarter" idx="5"/>
          </p:nvPr>
        </p:nvSpPr>
        <p:spPr/>
        <p:txBody>
          <a:bodyPr/>
          <a:lstStyle/>
          <a:p>
            <a:fld id="{34738095-2DCC-4BB8-85D3-CF8054BDDBBA}" type="slidenum">
              <a:rPr lang="en-US" smtClean="0"/>
              <a:t>14</a:t>
            </a:fld>
            <a:endParaRPr lang="en-US" dirty="0"/>
          </a:p>
        </p:txBody>
      </p:sp>
    </p:spTree>
    <p:extLst>
      <p:ext uri="{BB962C8B-B14F-4D97-AF65-F5344CB8AC3E}">
        <p14:creationId xmlns:p14="http://schemas.microsoft.com/office/powerpoint/2010/main" val="411797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38095-2DCC-4BB8-85D3-CF8054BDDBBA}" type="slidenum">
              <a:rPr lang="en-US" smtClean="0"/>
              <a:t>17</a:t>
            </a:fld>
            <a:endParaRPr lang="en-US" dirty="0"/>
          </a:p>
        </p:txBody>
      </p:sp>
    </p:spTree>
    <p:extLst>
      <p:ext uri="{BB962C8B-B14F-4D97-AF65-F5344CB8AC3E}">
        <p14:creationId xmlns:p14="http://schemas.microsoft.com/office/powerpoint/2010/main" val="288798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68E1-8D24-4455-A0ED-9796F4328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3AD5C-FBE9-48F9-A30B-01171FB41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16D25F-754E-4A9B-84E4-F456A58694D2}"/>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FBFDB268-4379-49A9-B87D-14D184E66E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432685-447D-46C5-88EF-C5C0D1C225D0}"/>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800021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932E-0F4A-4A72-8531-E9E5FC9E3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14CCC9-CC4E-4371-9914-DC9363F376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D1F52-983B-4296-ACCD-C091C976EC25}"/>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3A721927-488A-44F5-8131-79E3DFF9F0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ED4234-526C-4083-A584-040587BF6E51}"/>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214972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76B84-786B-42F5-911C-8B6867A644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1ABA3C-A669-4C3B-9C14-7B35A460B4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C1E43-54FF-4411-A201-74657FC7E53B}"/>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4E28BE2D-5ED9-447E-8E96-7AEB76DF2F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1D383-4B39-4EFB-94C7-07F8C8880E38}"/>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003981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3625-C38E-4251-B399-CAFD1583AC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FD1F4-4D7B-4A7F-A30D-6C85351951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004E68-9693-4DCB-849F-FDFF8B47AD55}"/>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5" name="Footer Placeholder 4">
            <a:extLst>
              <a:ext uri="{FF2B5EF4-FFF2-40B4-BE49-F238E27FC236}">
                <a16:creationId xmlns:a16="http://schemas.microsoft.com/office/drawing/2014/main" id="{7F149665-C00C-4140-BE89-B505FA8721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77D5F-7C1D-43A2-A175-2C653A4136DD}"/>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1014219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3A8D-838D-483F-A706-E6EF0EF52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302CB-9091-4335-AA74-4C69B84E77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E2F0EF-BACB-4E9D-87E4-D828BAB1BB61}"/>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5" name="Footer Placeholder 4">
            <a:extLst>
              <a:ext uri="{FF2B5EF4-FFF2-40B4-BE49-F238E27FC236}">
                <a16:creationId xmlns:a16="http://schemas.microsoft.com/office/drawing/2014/main" id="{04165557-91F2-4ABE-9CA6-793373C5A3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1D4938-7751-4475-96BA-AE0F739BABCF}"/>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1132874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3807-DD31-46A1-8835-7F5635A14E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7AB14-4744-4562-964D-FC0D8623C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32E378-DE07-4567-AF97-4E53B928A467}"/>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5" name="Footer Placeholder 4">
            <a:extLst>
              <a:ext uri="{FF2B5EF4-FFF2-40B4-BE49-F238E27FC236}">
                <a16:creationId xmlns:a16="http://schemas.microsoft.com/office/drawing/2014/main" id="{D49D3AA6-AF61-46C2-A21E-ECEF6989E8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AA80B5-D1F9-4A69-A4B8-10EE9A1CA9AC}"/>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3045656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92CD-810F-43A4-91E2-7FCA505AA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BED98-6EC9-4EB7-9EA3-5A9D21DF211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77057-1618-4683-B8AE-D1AD08867F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822ED4-B6EC-4112-BA0B-B92E6E524286}"/>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6" name="Footer Placeholder 5">
            <a:extLst>
              <a:ext uri="{FF2B5EF4-FFF2-40B4-BE49-F238E27FC236}">
                <a16:creationId xmlns:a16="http://schemas.microsoft.com/office/drawing/2014/main" id="{5339326F-3F3D-4DAF-8A0D-3452D9F20EA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E02A39-9B64-4E4E-8890-60E8D4FBC29C}"/>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4262943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4C9F-D869-4CD5-8EEC-0A7F84C34C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08A67-C63B-4A24-A4CA-3B59E3C4E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847131-5E12-4280-A66C-A35F4AE794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24DFAD-4CDD-4378-97BA-9C0E421FF2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5D504A-8130-4248-89F8-357AD4EBEE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9150BC-292D-4EBE-BF1C-0282708D71BE}"/>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8" name="Footer Placeholder 7">
            <a:extLst>
              <a:ext uri="{FF2B5EF4-FFF2-40B4-BE49-F238E27FC236}">
                <a16:creationId xmlns:a16="http://schemas.microsoft.com/office/drawing/2014/main" id="{3922A593-7696-4B33-A856-49293C61089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033FDC1-1A52-4A98-8B1D-72B236DF6E51}"/>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495357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4569-C60E-4964-AA4E-7B7CCB2D24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B8CE6D-57E0-4590-A79B-67CCC05CE5C5}"/>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4" name="Footer Placeholder 3">
            <a:extLst>
              <a:ext uri="{FF2B5EF4-FFF2-40B4-BE49-F238E27FC236}">
                <a16:creationId xmlns:a16="http://schemas.microsoft.com/office/drawing/2014/main" id="{F61043A7-54FB-4F2D-A580-0616FA5FC54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B2A2B95-C7AA-422C-B755-413D2E91BB0C}"/>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4006693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527FC-DCF4-41AF-8095-0DAE9A81553F}"/>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3" name="Footer Placeholder 2">
            <a:extLst>
              <a:ext uri="{FF2B5EF4-FFF2-40B4-BE49-F238E27FC236}">
                <a16:creationId xmlns:a16="http://schemas.microsoft.com/office/drawing/2014/main" id="{F0599599-4CAC-4D67-9325-1330A01E952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01F07A-DD6B-4319-8CEF-0E580910319A}"/>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2609982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0985-4C95-479C-9145-DD1A7341A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74D6F7-7678-4DB4-BFB9-1CC5894A4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BCE784-CC15-4BE2-9FCB-31D458E298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52900D-2F85-4591-8CEF-F84CB7E8CBAA}"/>
              </a:ext>
            </a:extLst>
          </p:cNvPr>
          <p:cNvSpPr>
            <a:spLocks noGrp="1"/>
          </p:cNvSpPr>
          <p:nvPr>
            <p:ph type="dt" sz="half" idx="10"/>
          </p:nvPr>
        </p:nvSpPr>
        <p:spPr/>
        <p:txBody>
          <a:bodyPr/>
          <a:lstStyle/>
          <a:p>
            <a:fld id="{D4739715-DE7B-4FCE-8166-078B754CBB33}" type="datetimeFigureOut">
              <a:rPr lang="en-US" smtClean="0"/>
              <a:t>11/10/2018</a:t>
            </a:fld>
            <a:endParaRPr lang="en-US" dirty="0"/>
          </a:p>
        </p:txBody>
      </p:sp>
      <p:sp>
        <p:nvSpPr>
          <p:cNvPr id="6" name="Footer Placeholder 5">
            <a:extLst>
              <a:ext uri="{FF2B5EF4-FFF2-40B4-BE49-F238E27FC236}">
                <a16:creationId xmlns:a16="http://schemas.microsoft.com/office/drawing/2014/main" id="{06710C8A-7DD2-4367-8550-66265C0464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BB1D837-EB77-426A-9335-D9666B0D60C5}"/>
              </a:ext>
            </a:extLst>
          </p:cNvPr>
          <p:cNvSpPr>
            <a:spLocks noGrp="1"/>
          </p:cNvSpPr>
          <p:nvPr>
            <p:ph type="sldNum" sz="quarter" idx="12"/>
          </p:nvPr>
        </p:nvSpPr>
        <p:spPr/>
        <p:txBody>
          <a:bodyPr/>
          <a:lstStyle/>
          <a:p>
            <a:fld id="{56B28F1E-F520-42CD-AD45-D626BBDB8F8C}" type="slidenum">
              <a:rPr lang="en-US" smtClean="0"/>
              <a:t>‹#›</a:t>
            </a:fld>
            <a:endParaRPr lang="en-US" dirty="0"/>
          </a:p>
        </p:txBody>
      </p:sp>
    </p:spTree>
    <p:extLst>
      <p:ext uri="{BB962C8B-B14F-4D97-AF65-F5344CB8AC3E}">
        <p14:creationId xmlns:p14="http://schemas.microsoft.com/office/powerpoint/2010/main" val="294684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E02E-DAD7-41B2-A575-A6FD81BC71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63C7F-1744-4C5B-BBA4-22E89CF0D9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01298-C53E-464E-82C0-43A20071F6C4}"/>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6FDC7BFE-4048-4A5C-B957-387A16697A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9CB4B1-B766-4C27-858F-2932DF091F6B}"/>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970592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C389-78CE-44C7-A7F7-CA1A3F973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E244BD-AE34-4E30-98EE-5615C40C2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B178AB-E654-4B03-992E-1C7AABE4E591}"/>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68030371-BB64-4D69-B996-85D9FDBDFF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5C9BD6-013B-40C6-B69D-1FF87E37B9C7}"/>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239491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119A3-FF85-4BC8-8619-B50A8DF3BC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07899-08F6-43CC-BCE2-E99DFA0B15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BC15A8-3690-4677-83CD-8E44ABC921B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CA8668-777D-4F24-8260-71B41127CB74}"/>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6" name="Footer Placeholder 5">
            <a:extLst>
              <a:ext uri="{FF2B5EF4-FFF2-40B4-BE49-F238E27FC236}">
                <a16:creationId xmlns:a16="http://schemas.microsoft.com/office/drawing/2014/main" id="{CA5AF8C8-4501-47A9-B68F-814B3BB03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976C19-554F-4216-96B3-B8889D0DA1A0}"/>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38368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4CBC-6EF7-4563-BFD7-60906746C5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0AC76-7DAD-4FB4-B06E-496DCBD7C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2B4D8-64F1-493B-BC0A-58E722CC5DD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F2CD21-51C0-4581-9B60-F53F5050F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53A1CA-AA79-4EFE-AE58-4C481F8420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F64C6-909F-4F71-A72E-CEBB0345A93C}"/>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8" name="Footer Placeholder 7">
            <a:extLst>
              <a:ext uri="{FF2B5EF4-FFF2-40B4-BE49-F238E27FC236}">
                <a16:creationId xmlns:a16="http://schemas.microsoft.com/office/drawing/2014/main" id="{F3D69CAF-12E6-4DC7-9834-1F68C9430DF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4B39ABB-7E13-42BB-A37D-DB83B2E685A5}"/>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3803750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D5AA-C4B5-4D17-93D9-094C50199D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6E748B-C381-42E4-AB78-70F9B1511696}"/>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4" name="Footer Placeholder 3">
            <a:extLst>
              <a:ext uri="{FF2B5EF4-FFF2-40B4-BE49-F238E27FC236}">
                <a16:creationId xmlns:a16="http://schemas.microsoft.com/office/drawing/2014/main" id="{5FEC3A4B-DE9B-4ED5-AB29-AF1A11C946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53CA131-9960-40A1-81A0-1F4956F21FCE}"/>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24843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E3F4DC-9E2A-4BA6-A1B4-B0577FE74CD3}"/>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3" name="Footer Placeholder 2">
            <a:extLst>
              <a:ext uri="{FF2B5EF4-FFF2-40B4-BE49-F238E27FC236}">
                <a16:creationId xmlns:a16="http://schemas.microsoft.com/office/drawing/2014/main" id="{BC8E9179-5D68-4C72-B5EF-B2D1720CD3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869475-D930-4900-AE0D-CD3F06620535}"/>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88738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F1EF-48EE-431F-A645-7E8DCB217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F2C78B-0E43-4352-AFB8-48352F7A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0165E7-09B1-4943-B241-7D816127B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952AF7-6154-47D5-A958-39277AA4B3B2}"/>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6" name="Footer Placeholder 5">
            <a:extLst>
              <a:ext uri="{FF2B5EF4-FFF2-40B4-BE49-F238E27FC236}">
                <a16:creationId xmlns:a16="http://schemas.microsoft.com/office/drawing/2014/main" id="{B3CC5962-1823-4B05-A70C-D337F19C0D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003BC7-8D7B-4565-993E-D60470A9DEB4}"/>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65095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F24D-775B-4B5D-B2A5-684059BD6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8DE37C-2E61-4666-A953-52010E590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9BFD3EA-39C4-4858-AA95-59D73C3AE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0F20B4-0747-446A-A90E-1E7E0DE9A907}"/>
              </a:ext>
            </a:extLst>
          </p:cNvPr>
          <p:cNvSpPr>
            <a:spLocks noGrp="1"/>
          </p:cNvSpPr>
          <p:nvPr>
            <p:ph type="dt" sz="half" idx="10"/>
          </p:nvPr>
        </p:nvSpPr>
        <p:spPr/>
        <p:txBody>
          <a:bodyPr/>
          <a:lstStyle/>
          <a:p>
            <a:fld id="{69CDAB09-C61F-4D7C-A0FE-D2AE1CA01E59}" type="datetimeFigureOut">
              <a:rPr lang="en-US" smtClean="0"/>
              <a:t>11/10/2018</a:t>
            </a:fld>
            <a:endParaRPr lang="en-US" dirty="0"/>
          </a:p>
        </p:txBody>
      </p:sp>
      <p:sp>
        <p:nvSpPr>
          <p:cNvPr id="6" name="Footer Placeholder 5">
            <a:extLst>
              <a:ext uri="{FF2B5EF4-FFF2-40B4-BE49-F238E27FC236}">
                <a16:creationId xmlns:a16="http://schemas.microsoft.com/office/drawing/2014/main" id="{7100BDB7-341D-4F4C-A2DB-1EF3DFF4BA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3EE7DB-06FD-4712-AE3A-76C9A63E3247}"/>
              </a:ext>
            </a:extLst>
          </p:cNvPr>
          <p:cNvSpPr>
            <a:spLocks noGrp="1"/>
          </p:cNvSpPr>
          <p:nvPr>
            <p:ph type="sldNum" sz="quarter" idx="12"/>
          </p:nvPr>
        </p:nvSpPr>
        <p:spPr/>
        <p:txBody>
          <a:bodyPr/>
          <a:lstStyle/>
          <a:p>
            <a:fld id="{FC913C9C-C9E0-4485-A649-016B8B551484}" type="slidenum">
              <a:rPr lang="en-US" smtClean="0"/>
              <a:t>‹#›</a:t>
            </a:fld>
            <a:endParaRPr lang="en-US" dirty="0"/>
          </a:p>
        </p:txBody>
      </p:sp>
    </p:spTree>
    <p:extLst>
      <p:ext uri="{BB962C8B-B14F-4D97-AF65-F5344CB8AC3E}">
        <p14:creationId xmlns:p14="http://schemas.microsoft.com/office/powerpoint/2010/main" val="111110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323B3F-62B0-4B21-9750-CF16AF8173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358EB0-F3AD-451D-AB59-BDFB27560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3D89A-749A-4704-B2C8-D85D581FB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DAB09-C61F-4D7C-A0FE-D2AE1CA01E59}" type="datetimeFigureOut">
              <a:rPr lang="en-US" smtClean="0"/>
              <a:t>11/10/2018</a:t>
            </a:fld>
            <a:endParaRPr lang="en-US" dirty="0"/>
          </a:p>
        </p:txBody>
      </p:sp>
      <p:sp>
        <p:nvSpPr>
          <p:cNvPr id="5" name="Footer Placeholder 4">
            <a:extLst>
              <a:ext uri="{FF2B5EF4-FFF2-40B4-BE49-F238E27FC236}">
                <a16:creationId xmlns:a16="http://schemas.microsoft.com/office/drawing/2014/main" id="{32E5EE5F-C011-4470-B934-8AF8A60E3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88C8103-404A-43C6-9C97-D2DBE1E1F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13C9C-C9E0-4485-A649-016B8B551484}" type="slidenum">
              <a:rPr lang="en-US" smtClean="0"/>
              <a:t>‹#›</a:t>
            </a:fld>
            <a:endParaRPr lang="en-US" dirty="0"/>
          </a:p>
        </p:txBody>
      </p:sp>
    </p:spTree>
    <p:extLst>
      <p:ext uri="{BB962C8B-B14F-4D97-AF65-F5344CB8AC3E}">
        <p14:creationId xmlns:p14="http://schemas.microsoft.com/office/powerpoint/2010/main" val="134744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E8BF7"/>
            </a:gs>
            <a:gs pos="74000">
              <a:schemeClr val="accent5">
                <a:lumMod val="40000"/>
                <a:lumOff val="60000"/>
              </a:schemeClr>
            </a:gs>
            <a:gs pos="83000">
              <a:schemeClr val="bg1"/>
            </a:gs>
            <a:gs pos="100000">
              <a:schemeClr val="bg1"/>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6C108-E16F-4378-BA1F-63EA3C7A4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E7015-F4EB-4EA3-98F4-65F020C81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71FD2-FFEF-4F79-83A3-B7C85128A1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739715-DE7B-4FCE-8166-078B754CBB33}" type="datetimeFigureOut">
              <a:rPr lang="en-US" smtClean="0"/>
              <a:t>11/10/2018</a:t>
            </a:fld>
            <a:endParaRPr lang="en-US" dirty="0"/>
          </a:p>
        </p:txBody>
      </p:sp>
      <p:sp>
        <p:nvSpPr>
          <p:cNvPr id="5" name="Footer Placeholder 4">
            <a:extLst>
              <a:ext uri="{FF2B5EF4-FFF2-40B4-BE49-F238E27FC236}">
                <a16:creationId xmlns:a16="http://schemas.microsoft.com/office/drawing/2014/main" id="{7B323162-2DE5-4755-BB85-751658B4CC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C0A41B-D241-4A69-99C0-4C2AED43D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28F1E-F520-42CD-AD45-D626BBDB8F8C}" type="slidenum">
              <a:rPr lang="en-US" smtClean="0"/>
              <a:t>‹#›</a:t>
            </a:fld>
            <a:endParaRPr lang="en-US" dirty="0"/>
          </a:p>
        </p:txBody>
      </p:sp>
    </p:spTree>
    <p:extLst>
      <p:ext uri="{BB962C8B-B14F-4D97-AF65-F5344CB8AC3E}">
        <p14:creationId xmlns:p14="http://schemas.microsoft.com/office/powerpoint/2010/main" val="126765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1E5A30DB-B4AD-46AA-97E6-D0D3DB837497}"/>
              </a:ext>
            </a:extLst>
          </p:cNvPr>
          <p:cNvSpPr/>
          <p:nvPr/>
        </p:nvSpPr>
        <p:spPr>
          <a:xfrm>
            <a:off x="7967002" y="4607160"/>
            <a:ext cx="3826412" cy="1835929"/>
          </a:xfrm>
          <a:prstGeom prst="cloud">
            <a:avLst/>
          </a:prstGeom>
          <a:solidFill>
            <a:schemeClr val="bg1"/>
          </a:solidFill>
          <a:ln w="2857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a:schemeClr val="accent1"/>
          </a:fontRef>
        </p:style>
        <p:txBody>
          <a:bodyPr lIns="45720" rIns="45720" rtlCol="0" anchor="ctr"/>
          <a:lstStyle/>
          <a:p>
            <a:pPr algn="ctr"/>
            <a:endParaRPr lang="en-US" dirty="0">
              <a:solidFill>
                <a:srgbClr val="0E8BF7"/>
              </a:solidFill>
            </a:endParaRPr>
          </a:p>
        </p:txBody>
      </p:sp>
      <p:sp>
        <p:nvSpPr>
          <p:cNvPr id="2" name="Title 1">
            <a:extLst>
              <a:ext uri="{FF2B5EF4-FFF2-40B4-BE49-F238E27FC236}">
                <a16:creationId xmlns:a16="http://schemas.microsoft.com/office/drawing/2014/main" id="{F66E32EE-1785-40EF-8FFF-4F92B869A11B}"/>
              </a:ext>
            </a:extLst>
          </p:cNvPr>
          <p:cNvSpPr>
            <a:spLocks noGrp="1"/>
          </p:cNvSpPr>
          <p:nvPr>
            <p:ph type="ctrTitle"/>
          </p:nvPr>
        </p:nvSpPr>
        <p:spPr>
          <a:xfrm>
            <a:off x="1166191" y="652539"/>
            <a:ext cx="9859617" cy="4629081"/>
          </a:xfrm>
        </p:spPr>
        <p:txBody>
          <a:bodyPr anchor="ctr">
            <a:normAutofit/>
          </a:bodyPr>
          <a:lstStyle/>
          <a:p>
            <a:r>
              <a:rPr lang="en-US" sz="9600" dirty="0">
                <a:latin typeface="STHupo" panose="02010800040101010101" pitchFamily="2" charset="-122"/>
                <a:ea typeface="STHupo" panose="02010800040101010101" pitchFamily="2" charset="-122"/>
              </a:rPr>
              <a:t>Cloudy</a:t>
            </a:r>
            <a:br>
              <a:rPr lang="en-US" sz="8000" dirty="0">
                <a:latin typeface="STHupo" panose="02010800040101010101" pitchFamily="2" charset="-122"/>
                <a:ea typeface="STHupo" panose="02010800040101010101" pitchFamily="2" charset="-122"/>
              </a:rPr>
            </a:br>
            <a:r>
              <a:rPr lang="en-US" dirty="0">
                <a:solidFill>
                  <a:schemeClr val="tx1">
                    <a:lumMod val="75000"/>
                    <a:lumOff val="25000"/>
                  </a:schemeClr>
                </a:solidFill>
                <a:latin typeface="STHupo" panose="02010800040101010101" pitchFamily="2" charset="-122"/>
                <a:ea typeface="STHupo" panose="02010800040101010101" pitchFamily="2" charset="-122"/>
              </a:rPr>
              <a:t>with a chance of </a:t>
            </a:r>
            <a:br>
              <a:rPr lang="en-US" sz="8000" dirty="0">
                <a:latin typeface="STHupo" panose="02010800040101010101" pitchFamily="2" charset="-122"/>
                <a:ea typeface="STHupo" panose="02010800040101010101" pitchFamily="2" charset="-122"/>
              </a:rPr>
            </a:br>
            <a:r>
              <a:rPr lang="en-US" sz="9600" dirty="0">
                <a:latin typeface="STHupo" panose="02010800040101010101" pitchFamily="2" charset="-122"/>
                <a:ea typeface="STHupo" panose="02010800040101010101" pitchFamily="2" charset="-122"/>
              </a:rPr>
              <a:t>Happiness</a:t>
            </a:r>
            <a:endParaRPr lang="en-US" sz="8000" dirty="0">
              <a:latin typeface="STHupo" panose="02010800040101010101" pitchFamily="2" charset="-122"/>
              <a:ea typeface="STHupo" panose="02010800040101010101" pitchFamily="2" charset="-122"/>
            </a:endParaRPr>
          </a:p>
        </p:txBody>
      </p:sp>
      <p:sp>
        <p:nvSpPr>
          <p:cNvPr id="3" name="Subtitle 2">
            <a:extLst>
              <a:ext uri="{FF2B5EF4-FFF2-40B4-BE49-F238E27FC236}">
                <a16:creationId xmlns:a16="http://schemas.microsoft.com/office/drawing/2014/main" id="{DCBD5953-B1C5-449A-8FFC-19BCFC962AAB}"/>
              </a:ext>
            </a:extLst>
          </p:cNvPr>
          <p:cNvSpPr>
            <a:spLocks noGrp="1"/>
          </p:cNvSpPr>
          <p:nvPr>
            <p:ph type="subTitle" idx="1"/>
          </p:nvPr>
        </p:nvSpPr>
        <p:spPr>
          <a:xfrm>
            <a:off x="8525223" y="5281620"/>
            <a:ext cx="3216406" cy="844982"/>
          </a:xfrm>
        </p:spPr>
        <p:txBody>
          <a:bodyPr numCol="2">
            <a:normAutofit/>
          </a:bodyPr>
          <a:lstStyle/>
          <a:p>
            <a:pPr algn="l"/>
            <a:r>
              <a:rPr lang="en-US" sz="2000" b="1" dirty="0">
                <a:solidFill>
                  <a:schemeClr val="bg2">
                    <a:lumMod val="50000"/>
                  </a:schemeClr>
                </a:solidFill>
                <a:latin typeface="Arial Nova Light" panose="020B0604020202020204" pitchFamily="34" charset="0"/>
                <a:ea typeface="STCaiyun" panose="020B0503020204020204" pitchFamily="2" charset="-122"/>
                <a:cs typeface="Cordia New" panose="020B0502040204020203" pitchFamily="34" charset="-34"/>
              </a:rPr>
              <a:t>Anna A.</a:t>
            </a:r>
          </a:p>
          <a:p>
            <a:pPr algn="l"/>
            <a:r>
              <a:rPr lang="en-US" sz="2000" b="1" dirty="0">
                <a:solidFill>
                  <a:schemeClr val="bg2">
                    <a:lumMod val="50000"/>
                  </a:schemeClr>
                </a:solidFill>
                <a:latin typeface="Arial Nova Light" panose="020B0604020202020204" pitchFamily="34" charset="0"/>
                <a:ea typeface="STCaiyun" panose="020B0503020204020204" pitchFamily="2" charset="-122"/>
                <a:cs typeface="Cordia New" panose="020B0502040204020203" pitchFamily="34" charset="-34"/>
              </a:rPr>
              <a:t>Christiane</a:t>
            </a:r>
          </a:p>
          <a:p>
            <a:pPr algn="l"/>
            <a:r>
              <a:rPr lang="en-US" sz="2000" b="1" dirty="0">
                <a:solidFill>
                  <a:schemeClr val="bg2">
                    <a:lumMod val="50000"/>
                  </a:schemeClr>
                </a:solidFill>
                <a:latin typeface="Arial Nova Light" panose="020B0604020202020204" pitchFamily="34" charset="0"/>
                <a:ea typeface="STCaiyun" panose="020B0503020204020204" pitchFamily="2" charset="-122"/>
                <a:cs typeface="Cordia New" panose="020B0502040204020203" pitchFamily="34" charset="-34"/>
              </a:rPr>
              <a:t>Christine M.</a:t>
            </a:r>
          </a:p>
          <a:p>
            <a:pPr algn="l"/>
            <a:r>
              <a:rPr lang="en-US" sz="2000" b="1" dirty="0">
                <a:solidFill>
                  <a:schemeClr val="bg2">
                    <a:lumMod val="50000"/>
                  </a:schemeClr>
                </a:solidFill>
                <a:latin typeface="Arial Nova Light" panose="020B0604020202020204" pitchFamily="34" charset="0"/>
                <a:ea typeface="STCaiyun" panose="020B0503020204020204" pitchFamily="2" charset="-122"/>
                <a:cs typeface="Cordia New" panose="020B0502040204020203" pitchFamily="34" charset="-34"/>
              </a:rPr>
              <a:t>Cindy P.</a:t>
            </a:r>
          </a:p>
        </p:txBody>
      </p:sp>
      <p:sp>
        <p:nvSpPr>
          <p:cNvPr id="5" name="Rectangle 4">
            <a:extLst>
              <a:ext uri="{FF2B5EF4-FFF2-40B4-BE49-F238E27FC236}">
                <a16:creationId xmlns:a16="http://schemas.microsoft.com/office/drawing/2014/main" id="{B60BDA61-3625-42EE-B3EA-EF0815BDA594}"/>
              </a:ext>
            </a:extLst>
          </p:cNvPr>
          <p:cNvSpPr/>
          <p:nvPr/>
        </p:nvSpPr>
        <p:spPr>
          <a:xfrm>
            <a:off x="8828239" y="4819955"/>
            <a:ext cx="2300886" cy="461665"/>
          </a:xfrm>
          <a:prstGeom prst="rect">
            <a:avLst/>
          </a:prstGeom>
        </p:spPr>
        <p:txBody>
          <a:bodyPr wrap="none">
            <a:spAutoFit/>
          </a:bodyPr>
          <a:lstStyle/>
          <a:p>
            <a:pPr algn="ctr"/>
            <a:r>
              <a:rPr lang="en-US" sz="2400" b="1" dirty="0">
                <a:solidFill>
                  <a:schemeClr val="bg1">
                    <a:lumMod val="75000"/>
                  </a:schemeClr>
                </a:solidFill>
                <a:latin typeface="Arial Nova Light" panose="020B0304020202020204" pitchFamily="34" charset="0"/>
                <a:ea typeface="STHupo" panose="02010800040101010101" pitchFamily="2" charset="-122"/>
                <a:cs typeface="Cordia New" panose="020B0502040204020203" pitchFamily="34" charset="-34"/>
              </a:rPr>
              <a:t>Team Members:</a:t>
            </a:r>
          </a:p>
        </p:txBody>
      </p:sp>
    </p:spTree>
    <p:extLst>
      <p:ext uri="{BB962C8B-B14F-4D97-AF65-F5344CB8AC3E}">
        <p14:creationId xmlns:p14="http://schemas.microsoft.com/office/powerpoint/2010/main" val="298426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22F08461-D09C-49D5-84B0-BAC95B9A4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64094"/>
            <a:ext cx="5294716" cy="352981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83A92426-D32A-423F-818A-56F0554DC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664095"/>
            <a:ext cx="5294715" cy="3529809"/>
          </a:xfrm>
          <a:prstGeom prst="rect">
            <a:avLst/>
          </a:prstGeom>
        </p:spPr>
      </p:pic>
      <p:sp>
        <p:nvSpPr>
          <p:cNvPr id="10" name="Title 1">
            <a:extLst>
              <a:ext uri="{FF2B5EF4-FFF2-40B4-BE49-F238E27FC236}">
                <a16:creationId xmlns:a16="http://schemas.microsoft.com/office/drawing/2014/main" id="{1A1EC661-2C0D-4B43-99F8-D729D1185A6E}"/>
              </a:ext>
            </a:extLst>
          </p:cNvPr>
          <p:cNvSpPr txBox="1">
            <a:spLocks/>
          </p:cNvSpPr>
          <p:nvPr/>
        </p:nvSpPr>
        <p:spPr>
          <a:xfrm>
            <a:off x="838200" y="393745"/>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Happiness </a:t>
            </a:r>
            <a:r>
              <a:rPr lang="en-US" dirty="0">
                <a:latin typeface="STCaiyun" panose="02010800040101010101" pitchFamily="2" charset="-122"/>
                <a:ea typeface="STCaiyun" panose="02010800040101010101" pitchFamily="2" charset="-122"/>
              </a:rPr>
              <a:t>vs.</a:t>
            </a:r>
            <a:r>
              <a:rPr lang="en-US" dirty="0">
                <a:latin typeface="Arial Rounded MT Bold" panose="020F0704030504030204" pitchFamily="34" charset="0"/>
              </a:rPr>
              <a:t> Depression by Latitude</a:t>
            </a:r>
          </a:p>
        </p:txBody>
      </p:sp>
      <p:sp>
        <p:nvSpPr>
          <p:cNvPr id="11" name="TextBox 10">
            <a:extLst>
              <a:ext uri="{FF2B5EF4-FFF2-40B4-BE49-F238E27FC236}">
                <a16:creationId xmlns:a16="http://schemas.microsoft.com/office/drawing/2014/main" id="{AC532F91-4097-404E-BBCA-81AC89E3C044}"/>
              </a:ext>
            </a:extLst>
          </p:cNvPr>
          <p:cNvSpPr txBox="1"/>
          <p:nvPr/>
        </p:nvSpPr>
        <p:spPr>
          <a:xfrm>
            <a:off x="10820402" y="-3755"/>
            <a:ext cx="1371600" cy="523220"/>
          </a:xfrm>
          <a:prstGeom prst="rect">
            <a:avLst/>
          </a:prstGeom>
          <a:noFill/>
        </p:spPr>
        <p:txBody>
          <a:bodyPr wrap="square" rtlCol="0">
            <a:spAutoFit/>
          </a:bodyPr>
          <a:lstStyle/>
          <a:p>
            <a:pPr algn="ctr"/>
            <a:r>
              <a:rPr lang="en-US" sz="2800" dirty="0">
                <a:solidFill>
                  <a:schemeClr val="bg1"/>
                </a:solidFill>
                <a:latin typeface="Arial Rounded MT Bold" panose="020F0704030504030204" pitchFamily="34" charset="0"/>
              </a:rPr>
              <a:t>Global</a:t>
            </a:r>
          </a:p>
        </p:txBody>
      </p:sp>
    </p:spTree>
    <p:extLst>
      <p:ext uri="{BB962C8B-B14F-4D97-AF65-F5344CB8AC3E}">
        <p14:creationId xmlns:p14="http://schemas.microsoft.com/office/powerpoint/2010/main" val="378464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F694E5-6D64-4146-92FE-A8FCC3AF3AED}"/>
              </a:ext>
            </a:extLst>
          </p:cNvPr>
          <p:cNvPicPr>
            <a:picLocks/>
          </p:cNvPicPr>
          <p:nvPr/>
        </p:nvPicPr>
        <p:blipFill rotWithShape="1">
          <a:blip r:embed="rId2">
            <a:extLst>
              <a:ext uri="{28A0092B-C50C-407E-A947-70E740481C1C}">
                <a14:useLocalDpi xmlns:a14="http://schemas.microsoft.com/office/drawing/2010/main" val="0"/>
              </a:ext>
            </a:extLst>
          </a:blip>
          <a:srcRect/>
          <a:stretch/>
        </p:blipFill>
        <p:spPr>
          <a:xfrm>
            <a:off x="152395" y="1259573"/>
            <a:ext cx="5615255" cy="4023360"/>
          </a:xfrm>
          <a:prstGeom prst="rect">
            <a:avLst/>
          </a:prstGeom>
          <a:ln w="28575">
            <a:solidFill>
              <a:schemeClr val="bg1">
                <a:lumMod val="50000"/>
              </a:schemeClr>
            </a:solidFill>
          </a:ln>
        </p:spPr>
      </p:pic>
      <p:sp>
        <p:nvSpPr>
          <p:cNvPr id="8" name="Title 1">
            <a:extLst>
              <a:ext uri="{FF2B5EF4-FFF2-40B4-BE49-F238E27FC236}">
                <a16:creationId xmlns:a16="http://schemas.microsoft.com/office/drawing/2014/main" id="{6E2DF81C-DC1F-4D17-9D2C-67E439ACC91A}"/>
              </a:ext>
            </a:extLst>
          </p:cNvPr>
          <p:cNvSpPr txBox="1">
            <a:spLocks/>
          </p:cNvSpPr>
          <p:nvPr/>
        </p:nvSpPr>
        <p:spPr>
          <a:xfrm>
            <a:off x="838200" y="393745"/>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Average Temperature Comparisons</a:t>
            </a:r>
          </a:p>
        </p:txBody>
      </p:sp>
      <p:sp>
        <p:nvSpPr>
          <p:cNvPr id="16" name="TextBox 15">
            <a:extLst>
              <a:ext uri="{FF2B5EF4-FFF2-40B4-BE49-F238E27FC236}">
                <a16:creationId xmlns:a16="http://schemas.microsoft.com/office/drawing/2014/main" id="{BBA9E0F9-1B66-46E1-A3CE-CBAAA65CD986}"/>
              </a:ext>
            </a:extLst>
          </p:cNvPr>
          <p:cNvSpPr txBox="1"/>
          <p:nvPr/>
        </p:nvSpPr>
        <p:spPr>
          <a:xfrm>
            <a:off x="1203618" y="5526307"/>
            <a:ext cx="2418363" cy="1077218"/>
          </a:xfrm>
          <a:prstGeom prst="rect">
            <a:avLst/>
          </a:prstGeom>
          <a:noFill/>
        </p:spPr>
        <p:txBody>
          <a:bodyPr wrap="square" rtlCol="0">
            <a:spAutoFit/>
          </a:bodyPr>
          <a:lstStyle/>
          <a:p>
            <a:pPr algn="ctr"/>
            <a:r>
              <a:rPr lang="en-US" sz="1400" b="1" dirty="0">
                <a:latin typeface="Arial Nova" panose="020B0504020202020204" pitchFamily="34" charset="0"/>
              </a:rPr>
              <a:t>Happiest countries: </a:t>
            </a:r>
          </a:p>
          <a:p>
            <a:pPr algn="ctr"/>
            <a:r>
              <a:rPr lang="en-US" sz="1400" dirty="0">
                <a:latin typeface="Arial Nova" panose="020B0504020202020204" pitchFamily="34" charset="0"/>
              </a:rPr>
              <a:t>Cooler average temps</a:t>
            </a:r>
          </a:p>
          <a:p>
            <a:pPr algn="ctr"/>
            <a:endParaRPr lang="en-US" sz="800" dirty="0">
              <a:latin typeface="Arial Nova" panose="020B0504020202020204" pitchFamily="34" charset="0"/>
            </a:endParaRPr>
          </a:p>
          <a:p>
            <a:pPr algn="ctr"/>
            <a:r>
              <a:rPr lang="en-US" sz="1400" b="1" dirty="0">
                <a:latin typeface="Arial Nova" panose="020B0504020202020204" pitchFamily="34" charset="0"/>
              </a:rPr>
              <a:t>Least Happiest countries:</a:t>
            </a:r>
            <a:r>
              <a:rPr lang="en-US" sz="1400" dirty="0">
                <a:latin typeface="Arial Nova" panose="020B0504020202020204" pitchFamily="34" charset="0"/>
              </a:rPr>
              <a:t> Warmer average temps</a:t>
            </a:r>
          </a:p>
        </p:txBody>
      </p:sp>
      <p:sp>
        <p:nvSpPr>
          <p:cNvPr id="17" name="TextBox 16">
            <a:extLst>
              <a:ext uri="{FF2B5EF4-FFF2-40B4-BE49-F238E27FC236}">
                <a16:creationId xmlns:a16="http://schemas.microsoft.com/office/drawing/2014/main" id="{CD8C1A61-B228-4DFF-99FA-67E3BEF1F06C}"/>
              </a:ext>
            </a:extLst>
          </p:cNvPr>
          <p:cNvSpPr txBox="1"/>
          <p:nvPr/>
        </p:nvSpPr>
        <p:spPr>
          <a:xfrm>
            <a:off x="8570020" y="5531285"/>
            <a:ext cx="2279950" cy="661720"/>
          </a:xfrm>
          <a:prstGeom prst="rect">
            <a:avLst/>
          </a:prstGeom>
          <a:noFill/>
        </p:spPr>
        <p:txBody>
          <a:bodyPr wrap="square" rtlCol="0">
            <a:spAutoFit/>
          </a:bodyPr>
          <a:lstStyle/>
          <a:p>
            <a:pPr algn="ctr"/>
            <a:r>
              <a:rPr lang="en-US" sz="1400" dirty="0">
                <a:latin typeface="Arial Nova" panose="020B0504020202020204" pitchFamily="34" charset="0"/>
              </a:rPr>
              <a:t>No clear difference in rates of depression</a:t>
            </a:r>
          </a:p>
          <a:p>
            <a:pPr algn="ctr"/>
            <a:endParaRPr lang="en-US" sz="900" dirty="0">
              <a:latin typeface="Arial Nova" panose="020B0504020202020204" pitchFamily="34" charset="0"/>
            </a:endParaRPr>
          </a:p>
        </p:txBody>
      </p:sp>
      <p:pic>
        <p:nvPicPr>
          <p:cNvPr id="27" name="Picture 26">
            <a:extLst>
              <a:ext uri="{FF2B5EF4-FFF2-40B4-BE49-F238E27FC236}">
                <a16:creationId xmlns:a16="http://schemas.microsoft.com/office/drawing/2014/main" id="{162BC0F5-35FE-45E8-82C1-2343D0988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041" y="1224099"/>
            <a:ext cx="6057626" cy="4087368"/>
          </a:xfrm>
          <a:prstGeom prst="rect">
            <a:avLst/>
          </a:prstGeom>
          <a:ln w="28575">
            <a:solidFill>
              <a:schemeClr val="bg1">
                <a:lumMod val="50000"/>
              </a:schemeClr>
            </a:solidFill>
          </a:ln>
        </p:spPr>
      </p:pic>
      <p:pic>
        <p:nvPicPr>
          <p:cNvPr id="32" name="Picture 31">
            <a:extLst>
              <a:ext uri="{FF2B5EF4-FFF2-40B4-BE49-F238E27FC236}">
                <a16:creationId xmlns:a16="http://schemas.microsoft.com/office/drawing/2014/main" id="{10091B90-DDF7-4CB5-854E-7D10CBE8A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632" y="5114531"/>
            <a:ext cx="2568736" cy="960032"/>
          </a:xfrm>
          <a:prstGeom prst="rect">
            <a:avLst/>
          </a:prstGeom>
          <a:ln w="28575">
            <a:solidFill>
              <a:schemeClr val="bg1">
                <a:lumMod val="50000"/>
              </a:schemeClr>
            </a:solidFill>
          </a:ln>
        </p:spPr>
      </p:pic>
      <p:sp>
        <p:nvSpPr>
          <p:cNvPr id="9" name="TextBox 8">
            <a:extLst>
              <a:ext uri="{FF2B5EF4-FFF2-40B4-BE49-F238E27FC236}">
                <a16:creationId xmlns:a16="http://schemas.microsoft.com/office/drawing/2014/main" id="{FE6C734A-9B61-415F-A243-9687C07D4DC0}"/>
              </a:ext>
            </a:extLst>
          </p:cNvPr>
          <p:cNvSpPr txBox="1"/>
          <p:nvPr/>
        </p:nvSpPr>
        <p:spPr>
          <a:xfrm>
            <a:off x="10820402" y="-3755"/>
            <a:ext cx="1371600" cy="523220"/>
          </a:xfrm>
          <a:prstGeom prst="rect">
            <a:avLst/>
          </a:prstGeom>
          <a:noFill/>
        </p:spPr>
        <p:txBody>
          <a:bodyPr wrap="square" rtlCol="0">
            <a:spAutoFit/>
          </a:bodyPr>
          <a:lstStyle/>
          <a:p>
            <a:pPr algn="ctr"/>
            <a:r>
              <a:rPr lang="en-US" sz="2800" dirty="0">
                <a:solidFill>
                  <a:schemeClr val="bg1"/>
                </a:solidFill>
                <a:latin typeface="Arial Rounded MT Bold" panose="020F0704030504030204" pitchFamily="34" charset="0"/>
              </a:rPr>
              <a:t>Global</a:t>
            </a:r>
          </a:p>
        </p:txBody>
      </p:sp>
    </p:spTree>
    <p:extLst>
      <p:ext uri="{BB962C8B-B14F-4D97-AF65-F5344CB8AC3E}">
        <p14:creationId xmlns:p14="http://schemas.microsoft.com/office/powerpoint/2010/main" val="241107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F5C1E-7982-484E-8875-482F146BDFAB}"/>
              </a:ext>
            </a:extLst>
          </p:cNvPr>
          <p:cNvPicPr>
            <a:picLocks noChangeAspect="1"/>
          </p:cNvPicPr>
          <p:nvPr/>
        </p:nvPicPr>
        <p:blipFill rotWithShape="1">
          <a:blip r:embed="rId2">
            <a:extLst>
              <a:ext uri="{28A0092B-C50C-407E-A947-70E740481C1C}">
                <a14:useLocalDpi xmlns:a14="http://schemas.microsoft.com/office/drawing/2010/main" val="0"/>
              </a:ext>
            </a:extLst>
          </a:blip>
          <a:srcRect t="10723" r="29238" b="10723"/>
          <a:stretch/>
        </p:blipFill>
        <p:spPr>
          <a:xfrm>
            <a:off x="5636525" y="-1"/>
            <a:ext cx="6555476" cy="685800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0A4B695-CC53-4995-9F25-C0114919A5C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493841" y="456923"/>
            <a:ext cx="4493213" cy="3200400"/>
          </a:xfrm>
          <a:prstGeom prst="rect">
            <a:avLst/>
          </a:prstGeom>
        </p:spPr>
      </p:pic>
      <p:pic>
        <p:nvPicPr>
          <p:cNvPr id="16" name="Picture 15">
            <a:extLst>
              <a:ext uri="{FF2B5EF4-FFF2-40B4-BE49-F238E27FC236}">
                <a16:creationId xmlns:a16="http://schemas.microsoft.com/office/drawing/2014/main" id="{2A928469-1229-4555-8200-29EFCDF41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53" y="3657599"/>
            <a:ext cx="4651651" cy="3200677"/>
          </a:xfrm>
          <a:prstGeom prst="rect">
            <a:avLst/>
          </a:prstGeom>
        </p:spPr>
      </p:pic>
      <p:pic>
        <p:nvPicPr>
          <p:cNvPr id="28" name="Picture 27">
            <a:extLst>
              <a:ext uri="{FF2B5EF4-FFF2-40B4-BE49-F238E27FC236}">
                <a16:creationId xmlns:a16="http://schemas.microsoft.com/office/drawing/2014/main" id="{0111DF9C-485A-491E-B84C-A34E64ECB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632" y="2697291"/>
            <a:ext cx="2568736" cy="960032"/>
          </a:xfrm>
          <a:prstGeom prst="rect">
            <a:avLst/>
          </a:prstGeom>
          <a:ln w="28575">
            <a:solidFill>
              <a:schemeClr val="bg1">
                <a:lumMod val="50000"/>
              </a:schemeClr>
            </a:solidFill>
          </a:ln>
        </p:spPr>
      </p:pic>
      <p:pic>
        <p:nvPicPr>
          <p:cNvPr id="44" name="Picture 43">
            <a:extLst>
              <a:ext uri="{FF2B5EF4-FFF2-40B4-BE49-F238E27FC236}">
                <a16:creationId xmlns:a16="http://schemas.microsoft.com/office/drawing/2014/main" id="{7B844092-63F6-40DD-BD1F-C99B6B539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8997" y="3837446"/>
            <a:ext cx="4737003" cy="2840982"/>
          </a:xfrm>
          <a:prstGeom prst="rect">
            <a:avLst/>
          </a:prstGeom>
          <a:ln w="38100">
            <a:solidFill>
              <a:srgbClr val="FFFF00"/>
            </a:solidFill>
          </a:ln>
        </p:spPr>
      </p:pic>
      <p:pic>
        <p:nvPicPr>
          <p:cNvPr id="46" name="Picture 45">
            <a:extLst>
              <a:ext uri="{FF2B5EF4-FFF2-40B4-BE49-F238E27FC236}">
                <a16:creationId xmlns:a16="http://schemas.microsoft.com/office/drawing/2014/main" id="{4F4B6AB9-5558-4A8C-950E-852C6F7E85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946" y="822437"/>
            <a:ext cx="4462659" cy="2834886"/>
          </a:xfrm>
          <a:prstGeom prst="rect">
            <a:avLst/>
          </a:prstGeom>
          <a:ln w="57150">
            <a:solidFill>
              <a:srgbClr val="FFFF00"/>
            </a:solidFill>
          </a:ln>
        </p:spPr>
      </p:pic>
      <p:sp>
        <p:nvSpPr>
          <p:cNvPr id="47" name="Title 1">
            <a:extLst>
              <a:ext uri="{FF2B5EF4-FFF2-40B4-BE49-F238E27FC236}">
                <a16:creationId xmlns:a16="http://schemas.microsoft.com/office/drawing/2014/main" id="{B45B811F-5E59-403B-BDDE-25E67411870B}"/>
              </a:ext>
            </a:extLst>
          </p:cNvPr>
          <p:cNvSpPr txBox="1">
            <a:spLocks/>
          </p:cNvSpPr>
          <p:nvPr/>
        </p:nvSpPr>
        <p:spPr>
          <a:xfrm>
            <a:off x="838200" y="11604"/>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Rounded MT Bold" panose="020F0704030504030204" pitchFamily="34" charset="0"/>
              </a:rPr>
              <a:t>Sunlight </a:t>
            </a:r>
            <a:r>
              <a:rPr lang="en-US" dirty="0">
                <a:latin typeface="STCaiyun" panose="02010800040101010101" pitchFamily="2" charset="-122"/>
                <a:ea typeface="STCaiyun" panose="02010800040101010101" pitchFamily="2" charset="-122"/>
              </a:rPr>
              <a:t>vs.</a:t>
            </a:r>
            <a:r>
              <a:rPr lang="en-US" dirty="0">
                <a:latin typeface="Arial Rounded MT Bold" panose="020F0704030504030204" pitchFamily="34" charset="0"/>
              </a:rPr>
              <a:t> Cloudiness</a:t>
            </a:r>
          </a:p>
        </p:txBody>
      </p:sp>
      <p:sp>
        <p:nvSpPr>
          <p:cNvPr id="9" name="TextBox 8">
            <a:extLst>
              <a:ext uri="{FF2B5EF4-FFF2-40B4-BE49-F238E27FC236}">
                <a16:creationId xmlns:a16="http://schemas.microsoft.com/office/drawing/2014/main" id="{15668E2B-71E8-467F-AD93-69A504C561FB}"/>
              </a:ext>
            </a:extLst>
          </p:cNvPr>
          <p:cNvSpPr txBox="1"/>
          <p:nvPr/>
        </p:nvSpPr>
        <p:spPr>
          <a:xfrm>
            <a:off x="10820402" y="-3755"/>
            <a:ext cx="1371600" cy="457200"/>
          </a:xfrm>
          <a:prstGeom prst="rect">
            <a:avLst/>
          </a:prstGeom>
          <a:noFill/>
        </p:spPr>
        <p:txBody>
          <a:bodyPr wrap="square" rtlCol="0">
            <a:spAutoFit/>
          </a:bodyPr>
          <a:lstStyle/>
          <a:p>
            <a:pPr algn="ctr"/>
            <a:r>
              <a:rPr lang="en-US" sz="2800" dirty="0">
                <a:solidFill>
                  <a:srgbClr val="002060"/>
                </a:solidFill>
                <a:latin typeface="Arial Rounded MT Bold" panose="020F0704030504030204" pitchFamily="34" charset="0"/>
              </a:rPr>
              <a:t>Global</a:t>
            </a:r>
          </a:p>
        </p:txBody>
      </p:sp>
    </p:spTree>
    <p:extLst>
      <p:ext uri="{BB962C8B-B14F-4D97-AF65-F5344CB8AC3E}">
        <p14:creationId xmlns:p14="http://schemas.microsoft.com/office/powerpoint/2010/main" val="160624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5DDBD07-B98D-4FD9-A8FD-B23E78B060B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1" y="-28"/>
            <a:ext cx="12192000" cy="6855958"/>
          </a:xfrm>
          <a:prstGeom prst="rect">
            <a:avLst/>
          </a:prstGeom>
        </p:spPr>
      </p:pic>
      <p:sp>
        <p:nvSpPr>
          <p:cNvPr id="7" name="TextBox 6">
            <a:extLst>
              <a:ext uri="{FF2B5EF4-FFF2-40B4-BE49-F238E27FC236}">
                <a16:creationId xmlns:a16="http://schemas.microsoft.com/office/drawing/2014/main" id="{14C0012B-EAA5-494D-8E50-5CC80153C469}"/>
              </a:ext>
            </a:extLst>
          </p:cNvPr>
          <p:cNvSpPr txBox="1"/>
          <p:nvPr/>
        </p:nvSpPr>
        <p:spPr>
          <a:xfrm>
            <a:off x="595421" y="2871272"/>
            <a:ext cx="4666470" cy="1115456"/>
          </a:xfrm>
          <a:prstGeom prst="rect">
            <a:avLst/>
          </a:prstGeom>
        </p:spPr>
        <p:txBody>
          <a:bodyPr vert="horz" lIns="91440" tIns="45720" rIns="91440" bIns="45720" rtlCol="0" anchor="ctr">
            <a:normAutofit fontScale="77500" lnSpcReduction="20000"/>
          </a:bodyPr>
          <a:lstStyle/>
          <a:p>
            <a:pPr algn="ctr">
              <a:lnSpc>
                <a:spcPct val="90000"/>
              </a:lnSpc>
              <a:spcBef>
                <a:spcPct val="0"/>
              </a:spcBef>
              <a:spcAft>
                <a:spcPts val="600"/>
              </a:spcAft>
            </a:pPr>
            <a:r>
              <a:rPr lang="en-US" sz="8800" kern="1200" dirty="0">
                <a:solidFill>
                  <a:schemeClr val="tx1">
                    <a:lumMod val="85000"/>
                  </a:schemeClr>
                </a:solidFill>
                <a:latin typeface="Arial Nova" panose="020B0504020202020204" pitchFamily="34" charset="0"/>
                <a:ea typeface="+mj-ea"/>
                <a:cs typeface="+mj-cs"/>
              </a:rPr>
              <a:t>USA DATA</a:t>
            </a:r>
          </a:p>
        </p:txBody>
      </p:sp>
      <p:sp>
        <p:nvSpPr>
          <p:cNvPr id="17" name="Freeform: Shape 16">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FA4EF33-EA20-4896-BB22-99392C330BBC}"/>
              </a:ext>
            </a:extLst>
          </p:cNvPr>
          <p:cNvPicPr>
            <a:picLocks noChangeAspect="1"/>
          </p:cNvPicPr>
          <p:nvPr/>
        </p:nvPicPr>
        <p:blipFill rotWithShape="1">
          <a:blip r:embed="rId3">
            <a:extLst>
              <a:ext uri="{28A0092B-C50C-407E-A947-70E740481C1C}">
                <a14:useLocalDpi xmlns:a14="http://schemas.microsoft.com/office/drawing/2010/main" val="0"/>
              </a:ext>
            </a:extLst>
          </a:blip>
          <a:srcRect b="-3"/>
          <a:stretch/>
        </p:blipFill>
        <p:spPr>
          <a:xfrm>
            <a:off x="6021086" y="544802"/>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35678613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922A79-0A9A-4397-B16F-8AE61688294D}"/>
              </a:ext>
            </a:extLst>
          </p:cNvPr>
          <p:cNvGrpSpPr/>
          <p:nvPr/>
        </p:nvGrpSpPr>
        <p:grpSpPr>
          <a:xfrm>
            <a:off x="4175725" y="6049108"/>
            <a:ext cx="1866349" cy="457200"/>
            <a:chOff x="201602" y="4848106"/>
            <a:chExt cx="1866349" cy="457200"/>
          </a:xfrm>
        </p:grpSpPr>
        <p:pic>
          <p:nvPicPr>
            <p:cNvPr id="1026" name="Picture 2" descr="Image result for hawaii state flower">
              <a:extLst>
                <a:ext uri="{FF2B5EF4-FFF2-40B4-BE49-F238E27FC236}">
                  <a16:creationId xmlns:a16="http://schemas.microsoft.com/office/drawing/2014/main" id="{32EDDB52-0EDC-4B62-B820-910650AF9D9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602" y="484810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73F2AF-5805-492E-9E18-4EFE28F0B0CF}"/>
                </a:ext>
              </a:extLst>
            </p:cNvPr>
            <p:cNvSpPr txBox="1"/>
            <p:nvPr/>
          </p:nvSpPr>
          <p:spPr>
            <a:xfrm>
              <a:off x="658802" y="4892040"/>
              <a:ext cx="1409149" cy="369332"/>
            </a:xfrm>
            <a:prstGeom prst="rect">
              <a:avLst/>
            </a:prstGeom>
            <a:noFill/>
          </p:spPr>
          <p:txBody>
            <a:bodyPr wrap="square" rtlCol="0">
              <a:spAutoFit/>
            </a:bodyPr>
            <a:lstStyle/>
            <a:p>
              <a:r>
                <a:rPr lang="en-US" dirty="0">
                  <a:solidFill>
                    <a:srgbClr val="FF0099"/>
                  </a:solidFill>
                  <a:latin typeface="Arial Rounded MT Bold" panose="020F0704030504030204" pitchFamily="34" charset="0"/>
                  <a:ea typeface="STCaiyun" panose="02010800040101010101" pitchFamily="2" charset="-122"/>
                  <a:cs typeface="TH SarabunPSK" panose="020B0502040204020203" pitchFamily="34" charset="-34"/>
                </a:rPr>
                <a:t>#1 - Hawaii</a:t>
              </a:r>
            </a:p>
          </p:txBody>
        </p:sp>
      </p:grpSp>
      <p:grpSp>
        <p:nvGrpSpPr>
          <p:cNvPr id="9" name="Group 8">
            <a:extLst>
              <a:ext uri="{FF2B5EF4-FFF2-40B4-BE49-F238E27FC236}">
                <a16:creationId xmlns:a16="http://schemas.microsoft.com/office/drawing/2014/main" id="{59DFEE00-80F2-46DD-83DC-4DF570834C08}"/>
              </a:ext>
            </a:extLst>
          </p:cNvPr>
          <p:cNvGrpSpPr/>
          <p:nvPr/>
        </p:nvGrpSpPr>
        <p:grpSpPr>
          <a:xfrm>
            <a:off x="6499274" y="6059319"/>
            <a:ext cx="2560320" cy="510923"/>
            <a:chOff x="6906769" y="6049109"/>
            <a:chExt cx="2926549" cy="510923"/>
          </a:xfrm>
        </p:grpSpPr>
        <p:pic>
          <p:nvPicPr>
            <p:cNvPr id="8" name="Picture 7">
              <a:extLst>
                <a:ext uri="{FF2B5EF4-FFF2-40B4-BE49-F238E27FC236}">
                  <a16:creationId xmlns:a16="http://schemas.microsoft.com/office/drawing/2014/main" id="{1E698115-3BAB-4067-A1EB-440234360E0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906769" y="6049109"/>
              <a:ext cx="660834" cy="510923"/>
            </a:xfrm>
            <a:prstGeom prst="rect">
              <a:avLst/>
            </a:prstGeom>
          </p:spPr>
        </p:pic>
        <p:sp>
          <p:nvSpPr>
            <p:cNvPr id="10" name="TextBox 9">
              <a:extLst>
                <a:ext uri="{FF2B5EF4-FFF2-40B4-BE49-F238E27FC236}">
                  <a16:creationId xmlns:a16="http://schemas.microsoft.com/office/drawing/2014/main" id="{EC962397-25F3-42F8-8B5E-2448ECD68EBE}"/>
                </a:ext>
              </a:extLst>
            </p:cNvPr>
            <p:cNvSpPr txBox="1"/>
            <p:nvPr/>
          </p:nvSpPr>
          <p:spPr>
            <a:xfrm>
              <a:off x="7498118" y="6093042"/>
              <a:ext cx="2335200" cy="338554"/>
            </a:xfrm>
            <a:prstGeom prst="rect">
              <a:avLst/>
            </a:prstGeom>
            <a:noFill/>
          </p:spPr>
          <p:txBody>
            <a:bodyPr wrap="square" rtlCol="0">
              <a:spAutoFit/>
            </a:bodyPr>
            <a:lstStyle/>
            <a:p>
              <a:r>
                <a:rPr lang="en-US" sz="1600" dirty="0">
                  <a:solidFill>
                    <a:schemeClr val="bg2">
                      <a:lumMod val="25000"/>
                    </a:schemeClr>
                  </a:solidFill>
                  <a:latin typeface="Arial Rounded MT Bold" panose="020F0704030504030204" pitchFamily="34" charset="0"/>
                  <a:ea typeface="STCaiyun" panose="02010800040101010101" pitchFamily="2" charset="-122"/>
                  <a:cs typeface="TH SarabunPSK" panose="020B0502040204020203" pitchFamily="34" charset="-34"/>
                </a:rPr>
                <a:t>#50 – West Virginia</a:t>
              </a:r>
            </a:p>
          </p:txBody>
        </p:sp>
      </p:grpSp>
      <p:sp>
        <p:nvSpPr>
          <p:cNvPr id="11" name="Oval 10">
            <a:extLst>
              <a:ext uri="{FF2B5EF4-FFF2-40B4-BE49-F238E27FC236}">
                <a16:creationId xmlns:a16="http://schemas.microsoft.com/office/drawing/2014/main" id="{887F0990-4279-4D9A-88B1-B297F8BBBED3}"/>
              </a:ext>
            </a:extLst>
          </p:cNvPr>
          <p:cNvSpPr/>
          <p:nvPr/>
        </p:nvSpPr>
        <p:spPr>
          <a:xfrm rot="18699502">
            <a:off x="4405682" y="4952294"/>
            <a:ext cx="742907" cy="1225166"/>
          </a:xfrm>
          <a:prstGeom prst="ellipse">
            <a:avLst/>
          </a:prstGeom>
          <a:noFill/>
          <a:ln w="19050">
            <a:solidFill>
              <a:srgbClr val="FF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ECB34C66-C9B2-4F56-9D7D-11487B5C34D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1292" y="8178"/>
            <a:ext cx="10823034" cy="6053853"/>
          </a:xfrm>
          <a:prstGeom prst="rect">
            <a:avLst/>
          </a:prstGeom>
        </p:spPr>
      </p:pic>
      <p:sp>
        <p:nvSpPr>
          <p:cNvPr id="13" name="Oval 12">
            <a:extLst>
              <a:ext uri="{FF2B5EF4-FFF2-40B4-BE49-F238E27FC236}">
                <a16:creationId xmlns:a16="http://schemas.microsoft.com/office/drawing/2014/main" id="{E7DC05A6-63DC-4475-96E3-8366DD58E565}"/>
              </a:ext>
            </a:extLst>
          </p:cNvPr>
          <p:cNvSpPr/>
          <p:nvPr/>
        </p:nvSpPr>
        <p:spPr>
          <a:xfrm rot="18699502">
            <a:off x="8152680" y="3294953"/>
            <a:ext cx="545293" cy="515004"/>
          </a:xfrm>
          <a:prstGeom prst="ellipse">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B093BCEF-8332-40C3-813B-6C8AAE3DBA10}"/>
              </a:ext>
            </a:extLst>
          </p:cNvPr>
          <p:cNvGraphicFramePr>
            <a:graphicFrameLocks noGrp="1"/>
          </p:cNvGraphicFramePr>
          <p:nvPr>
            <p:extLst>
              <p:ext uri="{D42A27DB-BD31-4B8C-83A1-F6EECF244321}">
                <p14:modId xmlns:p14="http://schemas.microsoft.com/office/powerpoint/2010/main" val="3553416947"/>
              </p:ext>
            </p:extLst>
          </p:nvPr>
        </p:nvGraphicFramePr>
        <p:xfrm>
          <a:off x="134217" y="23193"/>
          <a:ext cx="1862955" cy="6811614"/>
        </p:xfrm>
        <a:graphic>
          <a:graphicData uri="http://schemas.openxmlformats.org/drawingml/2006/table">
            <a:tbl>
              <a:tblPr/>
              <a:tblGrid>
                <a:gridCol w="471350">
                  <a:extLst>
                    <a:ext uri="{9D8B030D-6E8A-4147-A177-3AD203B41FA5}">
                      <a16:colId xmlns:a16="http://schemas.microsoft.com/office/drawing/2014/main" val="1934267861"/>
                    </a:ext>
                  </a:extLst>
                </a:gridCol>
                <a:gridCol w="1391605">
                  <a:extLst>
                    <a:ext uri="{9D8B030D-6E8A-4147-A177-3AD203B41FA5}">
                      <a16:colId xmlns:a16="http://schemas.microsoft.com/office/drawing/2014/main" val="2519070110"/>
                    </a:ext>
                  </a:extLst>
                </a:gridCol>
              </a:tblGrid>
              <a:tr h="363842">
                <a:tc gridSpan="2">
                  <a:txBody>
                    <a:bodyPr/>
                    <a:lstStyle/>
                    <a:p>
                      <a:pPr algn="l" fontAlgn="ctr"/>
                      <a:r>
                        <a:rPr lang="en-US" sz="1200" b="0" i="0" u="none" strike="noStrike">
                          <a:solidFill>
                            <a:srgbClr val="000000"/>
                          </a:solidFill>
                          <a:effectLst/>
                          <a:latin typeface="Arial Nova" panose="020B0504020202020204" pitchFamily="34" charset="0"/>
                        </a:rPr>
                        <a:t>TOP 10 STATES</a:t>
                      </a:r>
                    </a:p>
                  </a:txBody>
                  <a:tcPr marL="63907" marR="7101" marT="7101"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94613171"/>
                  </a:ext>
                </a:extLst>
              </a:tr>
              <a:tr h="188312">
                <a:tc>
                  <a:txBody>
                    <a:bodyPr/>
                    <a:lstStyle/>
                    <a:p>
                      <a:pPr algn="l" fontAlgn="ctr"/>
                      <a:r>
                        <a:rPr lang="en-US" sz="1200" b="0" i="0" u="none" strike="noStrike">
                          <a:solidFill>
                            <a:srgbClr val="000000"/>
                          </a:solidFill>
                          <a:effectLst/>
                          <a:latin typeface="Arial Nova" panose="020B0504020202020204" pitchFamily="34" charset="0"/>
                        </a:rPr>
                        <a:t>1</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Hawaii</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18515"/>
                  </a:ext>
                </a:extLst>
              </a:tr>
              <a:tr h="188312">
                <a:tc>
                  <a:txBody>
                    <a:bodyPr/>
                    <a:lstStyle/>
                    <a:p>
                      <a:pPr algn="l" fontAlgn="ctr"/>
                      <a:r>
                        <a:rPr lang="en-US" sz="1200" b="0" i="0" u="none" strike="noStrike" dirty="0">
                          <a:solidFill>
                            <a:srgbClr val="000000"/>
                          </a:solidFill>
                          <a:effectLst/>
                          <a:latin typeface="Arial Nova" panose="020B0504020202020204" pitchFamily="34" charset="0"/>
                        </a:rPr>
                        <a:t>2</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Utah</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391766"/>
                  </a:ext>
                </a:extLst>
              </a:tr>
              <a:tr h="188312">
                <a:tc>
                  <a:txBody>
                    <a:bodyPr/>
                    <a:lstStyle/>
                    <a:p>
                      <a:pPr algn="l" fontAlgn="ctr"/>
                      <a:r>
                        <a:rPr lang="en-US" sz="1200" b="0" i="0" u="none" strike="noStrike">
                          <a:solidFill>
                            <a:srgbClr val="000000"/>
                          </a:solidFill>
                          <a:effectLst/>
                          <a:latin typeface="Arial Nova" panose="020B0504020202020204" pitchFamily="34" charset="0"/>
                        </a:rPr>
                        <a:t>3</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Minnesota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7363872"/>
                  </a:ext>
                </a:extLst>
              </a:tr>
              <a:tr h="188312">
                <a:tc>
                  <a:txBody>
                    <a:bodyPr/>
                    <a:lstStyle/>
                    <a:p>
                      <a:pPr algn="l" fontAlgn="ctr"/>
                      <a:r>
                        <a:rPr lang="en-US" sz="1200" b="0" i="0" u="none" strike="noStrike">
                          <a:solidFill>
                            <a:srgbClr val="000000"/>
                          </a:solidFill>
                          <a:effectLst/>
                          <a:latin typeface="Arial Nova" panose="020B0504020202020204" pitchFamily="34" charset="0"/>
                        </a:rPr>
                        <a:t>4</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North Dakota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9078293"/>
                  </a:ext>
                </a:extLst>
              </a:tr>
              <a:tr h="188312">
                <a:tc>
                  <a:txBody>
                    <a:bodyPr/>
                    <a:lstStyle/>
                    <a:p>
                      <a:pPr algn="l" fontAlgn="ctr"/>
                      <a:r>
                        <a:rPr lang="en-US" sz="1200" b="0" i="0" u="none" strike="noStrike">
                          <a:solidFill>
                            <a:srgbClr val="000000"/>
                          </a:solidFill>
                          <a:effectLst/>
                          <a:latin typeface="Arial Nova" panose="020B0504020202020204" pitchFamily="34" charset="0"/>
                        </a:rPr>
                        <a:t>5</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California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792275"/>
                  </a:ext>
                </a:extLst>
              </a:tr>
              <a:tr h="188312">
                <a:tc>
                  <a:txBody>
                    <a:bodyPr/>
                    <a:lstStyle/>
                    <a:p>
                      <a:pPr algn="l" fontAlgn="ctr"/>
                      <a:r>
                        <a:rPr lang="en-US" sz="1200" b="0" i="0" u="none" strike="noStrike">
                          <a:solidFill>
                            <a:srgbClr val="000000"/>
                          </a:solidFill>
                          <a:effectLst/>
                          <a:latin typeface="Arial Nova" panose="020B0504020202020204" pitchFamily="34" charset="0"/>
                        </a:rPr>
                        <a:t>6</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Idaho</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393875"/>
                  </a:ext>
                </a:extLst>
              </a:tr>
              <a:tr h="188312">
                <a:tc>
                  <a:txBody>
                    <a:bodyPr/>
                    <a:lstStyle/>
                    <a:p>
                      <a:pPr algn="l" fontAlgn="ctr"/>
                      <a:r>
                        <a:rPr lang="en-US" sz="1200" b="0" i="0" u="none" strike="noStrike">
                          <a:solidFill>
                            <a:srgbClr val="000000"/>
                          </a:solidFill>
                          <a:effectLst/>
                          <a:latin typeface="Arial Nova" panose="020B0504020202020204" pitchFamily="34" charset="0"/>
                        </a:rPr>
                        <a:t>7</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Maryland</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948430"/>
                  </a:ext>
                </a:extLst>
              </a:tr>
              <a:tr h="188312">
                <a:tc>
                  <a:txBody>
                    <a:bodyPr/>
                    <a:lstStyle/>
                    <a:p>
                      <a:pPr algn="l" fontAlgn="ctr"/>
                      <a:r>
                        <a:rPr lang="en-US" sz="1200" b="0" i="0" u="none" strike="noStrike">
                          <a:solidFill>
                            <a:srgbClr val="000000"/>
                          </a:solidFill>
                          <a:effectLst/>
                          <a:latin typeface="Arial Nova" panose="020B0504020202020204" pitchFamily="34" charset="0"/>
                        </a:rPr>
                        <a:t>8</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Iowa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613684"/>
                  </a:ext>
                </a:extLst>
              </a:tr>
              <a:tr h="188312">
                <a:tc>
                  <a:txBody>
                    <a:bodyPr/>
                    <a:lstStyle/>
                    <a:p>
                      <a:pPr algn="l" fontAlgn="ctr"/>
                      <a:r>
                        <a:rPr lang="en-US" sz="1200" b="0" i="0" u="none" strike="noStrike">
                          <a:solidFill>
                            <a:srgbClr val="000000"/>
                          </a:solidFill>
                          <a:effectLst/>
                          <a:latin typeface="Arial Nova" panose="020B0504020202020204" pitchFamily="34" charset="0"/>
                        </a:rPr>
                        <a:t>9</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South Dakota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46425"/>
                  </a:ext>
                </a:extLst>
              </a:tr>
              <a:tr h="196867">
                <a:tc>
                  <a:txBody>
                    <a:bodyPr/>
                    <a:lstStyle/>
                    <a:p>
                      <a:pPr algn="l" fontAlgn="ctr"/>
                      <a:r>
                        <a:rPr lang="en-US" sz="1200" b="0" i="0" u="none" strike="noStrike">
                          <a:solidFill>
                            <a:srgbClr val="000000"/>
                          </a:solidFill>
                          <a:effectLst/>
                          <a:latin typeface="Arial Nova" panose="020B0504020202020204" pitchFamily="34" charset="0"/>
                        </a:rPr>
                        <a:t>10</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Nebraska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754469"/>
                  </a:ext>
                </a:extLst>
              </a:tr>
              <a:tr h="363842">
                <a:tc gridSpan="2">
                  <a:txBody>
                    <a:bodyPr/>
                    <a:lstStyle/>
                    <a:p>
                      <a:pPr algn="l" fontAlgn="ctr"/>
                      <a:r>
                        <a:rPr lang="en-US" sz="1200" b="0" i="0" u="none" strike="noStrike">
                          <a:solidFill>
                            <a:srgbClr val="000000"/>
                          </a:solidFill>
                          <a:effectLst/>
                          <a:latin typeface="Arial Nova" panose="020B0504020202020204" pitchFamily="34" charset="0"/>
                        </a:rPr>
                        <a:t>MIDDLE 10 STATES</a:t>
                      </a:r>
                    </a:p>
                  </a:txBody>
                  <a:tcPr marL="63907" marR="7101" marT="710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97202917"/>
                  </a:ext>
                </a:extLst>
              </a:tr>
              <a:tr h="188312">
                <a:tc>
                  <a:txBody>
                    <a:bodyPr/>
                    <a:lstStyle/>
                    <a:p>
                      <a:pPr algn="l" fontAlgn="b"/>
                      <a:r>
                        <a:rPr lang="en-US" sz="1200" b="0" i="0" u="none" strike="noStrike">
                          <a:solidFill>
                            <a:srgbClr val="000000"/>
                          </a:solidFill>
                          <a:effectLst/>
                          <a:latin typeface="Arial Nova" panose="020B0504020202020204" pitchFamily="34" charset="0"/>
                        </a:rPr>
                        <a:t>21</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Arizona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4056875"/>
                  </a:ext>
                </a:extLst>
              </a:tr>
              <a:tr h="188312">
                <a:tc>
                  <a:txBody>
                    <a:bodyPr/>
                    <a:lstStyle/>
                    <a:p>
                      <a:pPr algn="l" fontAlgn="b"/>
                      <a:r>
                        <a:rPr lang="en-US" sz="1200" b="0" i="0" u="none" strike="noStrike">
                          <a:solidFill>
                            <a:srgbClr val="000000"/>
                          </a:solidFill>
                          <a:effectLst/>
                          <a:latin typeface="Arial Nova" panose="020B0504020202020204" pitchFamily="34" charset="0"/>
                        </a:rPr>
                        <a:t>22</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Texas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855755"/>
                  </a:ext>
                </a:extLst>
              </a:tr>
              <a:tr h="188312">
                <a:tc>
                  <a:txBody>
                    <a:bodyPr/>
                    <a:lstStyle/>
                    <a:p>
                      <a:pPr algn="l" fontAlgn="b"/>
                      <a:r>
                        <a:rPr lang="en-US" sz="1200" b="0" i="0" u="none" strike="noStrike">
                          <a:solidFill>
                            <a:srgbClr val="000000"/>
                          </a:solidFill>
                          <a:effectLst/>
                          <a:latin typeface="Arial Nova" panose="020B0504020202020204" pitchFamily="34" charset="0"/>
                        </a:rPr>
                        <a:t>23</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Illinois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1792159"/>
                  </a:ext>
                </a:extLst>
              </a:tr>
              <a:tr h="188312">
                <a:tc>
                  <a:txBody>
                    <a:bodyPr/>
                    <a:lstStyle/>
                    <a:p>
                      <a:pPr algn="l" fontAlgn="b"/>
                      <a:r>
                        <a:rPr lang="en-US" sz="1200" b="0" i="0" u="none" strike="noStrike">
                          <a:solidFill>
                            <a:srgbClr val="000000"/>
                          </a:solidFill>
                          <a:effectLst/>
                          <a:latin typeface="Arial Nova" panose="020B0504020202020204" pitchFamily="34" charset="0"/>
                        </a:rPr>
                        <a:t>24</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New Hampshire</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1293303"/>
                  </a:ext>
                </a:extLst>
              </a:tr>
              <a:tr h="188312">
                <a:tc>
                  <a:txBody>
                    <a:bodyPr/>
                    <a:lstStyle/>
                    <a:p>
                      <a:pPr algn="l" fontAlgn="b"/>
                      <a:r>
                        <a:rPr lang="en-US" sz="1200" b="0" i="0" u="none" strike="noStrike">
                          <a:solidFill>
                            <a:srgbClr val="000000"/>
                          </a:solidFill>
                          <a:effectLst/>
                          <a:latin typeface="Arial Nova" panose="020B0504020202020204" pitchFamily="34" charset="0"/>
                        </a:rPr>
                        <a:t>25</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Kansas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434349"/>
                  </a:ext>
                </a:extLst>
              </a:tr>
              <a:tr h="188312">
                <a:tc>
                  <a:txBody>
                    <a:bodyPr/>
                    <a:lstStyle/>
                    <a:p>
                      <a:pPr algn="l" fontAlgn="b"/>
                      <a:r>
                        <a:rPr lang="en-US" sz="1200" b="0" i="0" u="none" strike="noStrike">
                          <a:solidFill>
                            <a:srgbClr val="000000"/>
                          </a:solidFill>
                          <a:effectLst/>
                          <a:latin typeface="Arial Nova" panose="020B0504020202020204" pitchFamily="34" charset="0"/>
                        </a:rPr>
                        <a:t>26</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Nevada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064540"/>
                  </a:ext>
                </a:extLst>
              </a:tr>
              <a:tr h="188312">
                <a:tc>
                  <a:txBody>
                    <a:bodyPr/>
                    <a:lstStyle/>
                    <a:p>
                      <a:pPr algn="l" fontAlgn="b"/>
                      <a:r>
                        <a:rPr lang="en-US" sz="1200" b="0" i="0" u="none" strike="noStrike">
                          <a:solidFill>
                            <a:srgbClr val="000000"/>
                          </a:solidFill>
                          <a:effectLst/>
                          <a:latin typeface="Arial Nova" panose="020B0504020202020204" pitchFamily="34" charset="0"/>
                        </a:rPr>
                        <a:t>27</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Delaware</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3583591"/>
                  </a:ext>
                </a:extLst>
              </a:tr>
              <a:tr h="188312">
                <a:tc>
                  <a:txBody>
                    <a:bodyPr/>
                    <a:lstStyle/>
                    <a:p>
                      <a:pPr algn="l" fontAlgn="b"/>
                      <a:r>
                        <a:rPr lang="en-US" sz="1200" b="0" i="0" u="none" strike="noStrike">
                          <a:solidFill>
                            <a:srgbClr val="000000"/>
                          </a:solidFill>
                          <a:effectLst/>
                          <a:latin typeface="Arial Nova" panose="020B0504020202020204" pitchFamily="34" charset="0"/>
                        </a:rPr>
                        <a:t>28</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Montana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8367896"/>
                  </a:ext>
                </a:extLst>
              </a:tr>
              <a:tr h="188312">
                <a:tc>
                  <a:txBody>
                    <a:bodyPr/>
                    <a:lstStyle/>
                    <a:p>
                      <a:pPr algn="l" fontAlgn="b"/>
                      <a:r>
                        <a:rPr lang="en-US" sz="1200" b="0" i="0" u="none" strike="noStrike">
                          <a:solidFill>
                            <a:srgbClr val="000000"/>
                          </a:solidFill>
                          <a:effectLst/>
                          <a:latin typeface="Arial Nova" panose="020B0504020202020204" pitchFamily="34" charset="0"/>
                        </a:rPr>
                        <a:t>29</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Florida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339287"/>
                  </a:ext>
                </a:extLst>
              </a:tr>
              <a:tr h="196867">
                <a:tc>
                  <a:txBody>
                    <a:bodyPr/>
                    <a:lstStyle/>
                    <a:p>
                      <a:pPr algn="l" fontAlgn="b"/>
                      <a:r>
                        <a:rPr lang="en-US" sz="1200" b="0" i="0" u="none" strike="noStrike">
                          <a:solidFill>
                            <a:srgbClr val="000000"/>
                          </a:solidFill>
                          <a:effectLst/>
                          <a:latin typeface="Arial Nova" panose="020B0504020202020204" pitchFamily="34" charset="0"/>
                        </a:rPr>
                        <a:t>30</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Pennsylvania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104063"/>
                  </a:ext>
                </a:extLst>
              </a:tr>
              <a:tr h="363842">
                <a:tc gridSpan="2">
                  <a:txBody>
                    <a:bodyPr/>
                    <a:lstStyle/>
                    <a:p>
                      <a:pPr algn="l" fontAlgn="ctr"/>
                      <a:r>
                        <a:rPr lang="en-US" sz="1200" b="0" i="0" u="none" strike="noStrike">
                          <a:solidFill>
                            <a:srgbClr val="000000"/>
                          </a:solidFill>
                          <a:effectLst/>
                          <a:latin typeface="Arial Nova" panose="020B0504020202020204" pitchFamily="34" charset="0"/>
                        </a:rPr>
                        <a:t>BOTTOM 10 STATES</a:t>
                      </a:r>
                    </a:p>
                  </a:txBody>
                  <a:tcPr marL="63907" marR="7101" marT="710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66734564"/>
                  </a:ext>
                </a:extLst>
              </a:tr>
              <a:tr h="188312">
                <a:tc>
                  <a:txBody>
                    <a:bodyPr/>
                    <a:lstStyle/>
                    <a:p>
                      <a:pPr algn="l" fontAlgn="b"/>
                      <a:r>
                        <a:rPr lang="en-US" sz="1200" b="0" i="0" u="none" strike="noStrike">
                          <a:solidFill>
                            <a:srgbClr val="000000"/>
                          </a:solidFill>
                          <a:effectLst/>
                          <a:latin typeface="Arial Nova" panose="020B0504020202020204" pitchFamily="34" charset="0"/>
                        </a:rPr>
                        <a:t>50</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West Virginia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245948"/>
                  </a:ext>
                </a:extLst>
              </a:tr>
              <a:tr h="188312">
                <a:tc>
                  <a:txBody>
                    <a:bodyPr/>
                    <a:lstStyle/>
                    <a:p>
                      <a:pPr algn="l" fontAlgn="b"/>
                      <a:r>
                        <a:rPr lang="en-US" sz="1200" b="0" i="0" u="none" strike="noStrike">
                          <a:solidFill>
                            <a:srgbClr val="000000"/>
                          </a:solidFill>
                          <a:effectLst/>
                          <a:latin typeface="Arial Nova" panose="020B0504020202020204" pitchFamily="34" charset="0"/>
                        </a:rPr>
                        <a:t>49</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Arkansas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140903"/>
                  </a:ext>
                </a:extLst>
              </a:tr>
              <a:tr h="188312">
                <a:tc>
                  <a:txBody>
                    <a:bodyPr/>
                    <a:lstStyle/>
                    <a:p>
                      <a:pPr algn="l" fontAlgn="b"/>
                      <a:r>
                        <a:rPr lang="en-US" sz="1200" b="0" i="0" u="none" strike="noStrike">
                          <a:solidFill>
                            <a:srgbClr val="000000"/>
                          </a:solidFill>
                          <a:effectLst/>
                          <a:latin typeface="Arial Nova" panose="020B0504020202020204" pitchFamily="34" charset="0"/>
                        </a:rPr>
                        <a:t>48</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Louisiana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806568"/>
                  </a:ext>
                </a:extLst>
              </a:tr>
              <a:tr h="188312">
                <a:tc>
                  <a:txBody>
                    <a:bodyPr/>
                    <a:lstStyle/>
                    <a:p>
                      <a:pPr algn="l" fontAlgn="b"/>
                      <a:r>
                        <a:rPr lang="en-US" sz="1200" b="0" i="0" u="none" strike="noStrike">
                          <a:solidFill>
                            <a:srgbClr val="000000"/>
                          </a:solidFill>
                          <a:effectLst/>
                          <a:latin typeface="Arial Nova" panose="020B0504020202020204" pitchFamily="34" charset="0"/>
                        </a:rPr>
                        <a:t>47</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Alaska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6456765"/>
                  </a:ext>
                </a:extLst>
              </a:tr>
              <a:tr h="188312">
                <a:tc>
                  <a:txBody>
                    <a:bodyPr/>
                    <a:lstStyle/>
                    <a:p>
                      <a:pPr algn="l" fontAlgn="b"/>
                      <a:r>
                        <a:rPr lang="en-US" sz="1200" b="0" i="0" u="none" strike="noStrike">
                          <a:solidFill>
                            <a:srgbClr val="000000"/>
                          </a:solidFill>
                          <a:effectLst/>
                          <a:latin typeface="Arial Nova" panose="020B0504020202020204" pitchFamily="34" charset="0"/>
                        </a:rPr>
                        <a:t>46</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Oklahoma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766176"/>
                  </a:ext>
                </a:extLst>
              </a:tr>
              <a:tr h="188312">
                <a:tc>
                  <a:txBody>
                    <a:bodyPr/>
                    <a:lstStyle/>
                    <a:p>
                      <a:pPr algn="l" fontAlgn="b"/>
                      <a:r>
                        <a:rPr lang="en-US" sz="1200" b="0" i="0" u="none" strike="noStrike">
                          <a:solidFill>
                            <a:srgbClr val="000000"/>
                          </a:solidFill>
                          <a:effectLst/>
                          <a:latin typeface="Arial Nova" panose="020B0504020202020204" pitchFamily="34" charset="0"/>
                        </a:rPr>
                        <a:t>45</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Alabama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3583704"/>
                  </a:ext>
                </a:extLst>
              </a:tr>
              <a:tr h="188312">
                <a:tc>
                  <a:txBody>
                    <a:bodyPr/>
                    <a:lstStyle/>
                    <a:p>
                      <a:pPr algn="l" fontAlgn="b"/>
                      <a:r>
                        <a:rPr lang="en-US" sz="1200" b="0" i="0" u="none" strike="noStrike">
                          <a:solidFill>
                            <a:srgbClr val="000000"/>
                          </a:solidFill>
                          <a:effectLst/>
                          <a:latin typeface="Arial Nova" panose="020B0504020202020204" pitchFamily="34" charset="0"/>
                        </a:rPr>
                        <a:t>44</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Kentucky</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0461619"/>
                  </a:ext>
                </a:extLst>
              </a:tr>
              <a:tr h="188312">
                <a:tc>
                  <a:txBody>
                    <a:bodyPr/>
                    <a:lstStyle/>
                    <a:p>
                      <a:pPr algn="l" fontAlgn="b"/>
                      <a:r>
                        <a:rPr lang="en-US" sz="1200" b="0" i="0" u="none" strike="noStrike">
                          <a:solidFill>
                            <a:srgbClr val="000000"/>
                          </a:solidFill>
                          <a:effectLst/>
                          <a:latin typeface="Arial Nova" panose="020B0504020202020204" pitchFamily="34" charset="0"/>
                        </a:rPr>
                        <a:t>43</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Mississippi</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9754743"/>
                  </a:ext>
                </a:extLst>
              </a:tr>
              <a:tr h="188312">
                <a:tc>
                  <a:txBody>
                    <a:bodyPr/>
                    <a:lstStyle/>
                    <a:p>
                      <a:pPr algn="l" fontAlgn="b"/>
                      <a:r>
                        <a:rPr lang="en-US" sz="1200" b="0" i="0" u="none" strike="noStrike">
                          <a:solidFill>
                            <a:srgbClr val="000000"/>
                          </a:solidFill>
                          <a:effectLst/>
                          <a:latin typeface="Arial Nova" panose="020B0504020202020204" pitchFamily="34" charset="0"/>
                        </a:rPr>
                        <a:t>42</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Missouri</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8541702"/>
                  </a:ext>
                </a:extLst>
              </a:tr>
              <a:tr h="196867">
                <a:tc>
                  <a:txBody>
                    <a:bodyPr/>
                    <a:lstStyle/>
                    <a:p>
                      <a:pPr algn="l" fontAlgn="b"/>
                      <a:r>
                        <a:rPr lang="en-US" sz="1200" b="0" i="0" u="none" strike="noStrike">
                          <a:solidFill>
                            <a:srgbClr val="000000"/>
                          </a:solidFill>
                          <a:effectLst/>
                          <a:latin typeface="Arial Nova" panose="020B0504020202020204" pitchFamily="34" charset="0"/>
                        </a:rPr>
                        <a:t>41</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rial Nova" panose="020B0504020202020204" pitchFamily="34" charset="0"/>
                        </a:rPr>
                        <a:t>New Mexico</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547052"/>
                  </a:ext>
                </a:extLst>
              </a:tr>
            </a:tbl>
          </a:graphicData>
        </a:graphic>
      </p:graphicFrame>
      <p:cxnSp>
        <p:nvCxnSpPr>
          <p:cNvPr id="17" name="Straight Connector 16">
            <a:extLst>
              <a:ext uri="{FF2B5EF4-FFF2-40B4-BE49-F238E27FC236}">
                <a16:creationId xmlns:a16="http://schemas.microsoft.com/office/drawing/2014/main" id="{D2C35977-ABE0-4BA6-BA0E-ED1C1F4D99F1}"/>
              </a:ext>
            </a:extLst>
          </p:cNvPr>
          <p:cNvCxnSpPr>
            <a:endCxn id="13" idx="2"/>
          </p:cNvCxnSpPr>
          <p:nvPr/>
        </p:nvCxnSpPr>
        <p:spPr>
          <a:xfrm flipV="1">
            <a:off x="7330698" y="3756155"/>
            <a:ext cx="913404" cy="2336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3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E2DF81C-DC1F-4D17-9D2C-67E439ACC91A}"/>
              </a:ext>
            </a:extLst>
          </p:cNvPr>
          <p:cNvSpPr txBox="1">
            <a:spLocks/>
          </p:cNvSpPr>
          <p:nvPr/>
        </p:nvSpPr>
        <p:spPr>
          <a:xfrm>
            <a:off x="838200" y="12522"/>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Rounded MT Bold" panose="020F0704030504030204" pitchFamily="34" charset="0"/>
              </a:rPr>
              <a:t>Average Temperature Comparisons</a:t>
            </a:r>
          </a:p>
        </p:txBody>
      </p:sp>
      <p:pic>
        <p:nvPicPr>
          <p:cNvPr id="2" name="Picture 1">
            <a:extLst>
              <a:ext uri="{FF2B5EF4-FFF2-40B4-BE49-F238E27FC236}">
                <a16:creationId xmlns:a16="http://schemas.microsoft.com/office/drawing/2014/main" id="{D0F306E8-5815-4E24-B760-1FA60BF14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604" y="1008127"/>
            <a:ext cx="8862793" cy="4373846"/>
          </a:xfrm>
          <a:prstGeom prst="rect">
            <a:avLst/>
          </a:prstGeom>
          <a:ln w="28575">
            <a:solidFill>
              <a:schemeClr val="bg2">
                <a:lumMod val="50000"/>
              </a:schemeClr>
            </a:solidFill>
          </a:ln>
        </p:spPr>
      </p:pic>
      <p:sp>
        <p:nvSpPr>
          <p:cNvPr id="10" name="TextBox 9">
            <a:extLst>
              <a:ext uri="{FF2B5EF4-FFF2-40B4-BE49-F238E27FC236}">
                <a16:creationId xmlns:a16="http://schemas.microsoft.com/office/drawing/2014/main" id="{B142D706-A142-4D5A-ACB9-457C51223BFD}"/>
              </a:ext>
            </a:extLst>
          </p:cNvPr>
          <p:cNvSpPr txBox="1"/>
          <p:nvPr/>
        </p:nvSpPr>
        <p:spPr>
          <a:xfrm>
            <a:off x="1556068" y="5526307"/>
            <a:ext cx="9079865" cy="307777"/>
          </a:xfrm>
          <a:prstGeom prst="rect">
            <a:avLst/>
          </a:prstGeom>
          <a:noFill/>
        </p:spPr>
        <p:txBody>
          <a:bodyPr wrap="square" rtlCol="0">
            <a:spAutoFit/>
          </a:bodyPr>
          <a:lstStyle/>
          <a:p>
            <a:pPr algn="ctr"/>
            <a:r>
              <a:rPr lang="en-US" sz="1400" dirty="0">
                <a:latin typeface="Arial Nova" panose="020B0504020202020204" pitchFamily="34" charset="0"/>
              </a:rPr>
              <a:t>There does not seem to be a distinguishable difference on WHR ranking and average temperature in the US</a:t>
            </a:r>
          </a:p>
        </p:txBody>
      </p:sp>
      <p:sp>
        <p:nvSpPr>
          <p:cNvPr id="12" name="TextBox 11">
            <a:extLst>
              <a:ext uri="{FF2B5EF4-FFF2-40B4-BE49-F238E27FC236}">
                <a16:creationId xmlns:a16="http://schemas.microsoft.com/office/drawing/2014/main" id="{A3433BF1-500D-4207-96CE-AEA2267DA785}"/>
              </a:ext>
            </a:extLst>
          </p:cNvPr>
          <p:cNvSpPr txBox="1"/>
          <p:nvPr/>
        </p:nvSpPr>
        <p:spPr>
          <a:xfrm>
            <a:off x="11172096" y="-3755"/>
            <a:ext cx="1005840" cy="523220"/>
          </a:xfrm>
          <a:prstGeom prst="rect">
            <a:avLst/>
          </a:prstGeom>
          <a:noFill/>
        </p:spPr>
        <p:txBody>
          <a:bodyPr wrap="square" rtlCol="0">
            <a:spAutoFit/>
          </a:bodyPr>
          <a:lstStyle/>
          <a:p>
            <a:pPr algn="ctr"/>
            <a:r>
              <a:rPr lang="en-US" sz="2800" dirty="0">
                <a:solidFill>
                  <a:schemeClr val="bg1"/>
                </a:solidFill>
                <a:latin typeface="Arial Rounded MT Bold" panose="020F0704030504030204" pitchFamily="34" charset="0"/>
              </a:rPr>
              <a:t>USA</a:t>
            </a:r>
          </a:p>
        </p:txBody>
      </p:sp>
    </p:spTree>
    <p:extLst>
      <p:ext uri="{BB962C8B-B14F-4D97-AF65-F5344CB8AC3E}">
        <p14:creationId xmlns:p14="http://schemas.microsoft.com/office/powerpoint/2010/main" val="164790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39002-D3F6-415C-BED1-C02A3AD2C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1" y="909477"/>
            <a:ext cx="5798881" cy="2903814"/>
          </a:xfrm>
          <a:prstGeom prst="rect">
            <a:avLst/>
          </a:prstGeom>
          <a:ln w="38100">
            <a:solidFill>
              <a:srgbClr val="FFFF00"/>
            </a:solidFill>
          </a:ln>
        </p:spPr>
      </p:pic>
      <p:pic>
        <p:nvPicPr>
          <p:cNvPr id="4" name="Picture 3">
            <a:extLst>
              <a:ext uri="{FF2B5EF4-FFF2-40B4-BE49-F238E27FC236}">
                <a16:creationId xmlns:a16="http://schemas.microsoft.com/office/drawing/2014/main" id="{978F5C1E-7982-484E-8875-482F146BDFAB}"/>
              </a:ext>
            </a:extLst>
          </p:cNvPr>
          <p:cNvPicPr>
            <a:picLocks noChangeAspect="1"/>
          </p:cNvPicPr>
          <p:nvPr/>
        </p:nvPicPr>
        <p:blipFill rotWithShape="1">
          <a:blip r:embed="rId3">
            <a:extLst>
              <a:ext uri="{28A0092B-C50C-407E-A947-70E740481C1C}">
                <a14:useLocalDpi xmlns:a14="http://schemas.microsoft.com/office/drawing/2010/main" val="0"/>
              </a:ext>
            </a:extLst>
          </a:blip>
          <a:srcRect t="10723" r="29238" b="10723"/>
          <a:stretch/>
        </p:blipFill>
        <p:spPr>
          <a:xfrm>
            <a:off x="5106572" y="-1"/>
            <a:ext cx="7085429" cy="6858001"/>
          </a:xfrm>
          <a:prstGeom prst="rect">
            <a:avLst/>
          </a:prstGeom>
        </p:spPr>
      </p:pic>
      <p:sp>
        <p:nvSpPr>
          <p:cNvPr id="47" name="Title 1">
            <a:extLst>
              <a:ext uri="{FF2B5EF4-FFF2-40B4-BE49-F238E27FC236}">
                <a16:creationId xmlns:a16="http://schemas.microsoft.com/office/drawing/2014/main" id="{B45B811F-5E59-403B-BDDE-25E67411870B}"/>
              </a:ext>
            </a:extLst>
          </p:cNvPr>
          <p:cNvSpPr txBox="1">
            <a:spLocks/>
          </p:cNvSpPr>
          <p:nvPr/>
        </p:nvSpPr>
        <p:spPr>
          <a:xfrm>
            <a:off x="838200" y="11604"/>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Rounded MT Bold" panose="020F0704030504030204" pitchFamily="34" charset="0"/>
              </a:rPr>
              <a:t>Sunlight </a:t>
            </a:r>
            <a:r>
              <a:rPr lang="en-US" dirty="0">
                <a:latin typeface="STCaiyun" panose="02010800040101010101" pitchFamily="2" charset="-122"/>
                <a:ea typeface="STCaiyun" panose="02010800040101010101" pitchFamily="2" charset="-122"/>
              </a:rPr>
              <a:t>vs.</a:t>
            </a:r>
            <a:r>
              <a:rPr lang="en-US" dirty="0">
                <a:latin typeface="Arial Rounded MT Bold" panose="020F0704030504030204" pitchFamily="34" charset="0"/>
              </a:rPr>
              <a:t> Cloudiness</a:t>
            </a:r>
          </a:p>
        </p:txBody>
      </p:sp>
      <p:pic>
        <p:nvPicPr>
          <p:cNvPr id="2" name="Picture 1">
            <a:extLst>
              <a:ext uri="{FF2B5EF4-FFF2-40B4-BE49-F238E27FC236}">
                <a16:creationId xmlns:a16="http://schemas.microsoft.com/office/drawing/2014/main" id="{A794E36C-8D1E-4E76-8E49-90C72BBD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8336" y="3612935"/>
            <a:ext cx="6494453" cy="3219393"/>
          </a:xfrm>
          <a:prstGeom prst="rect">
            <a:avLst/>
          </a:prstGeom>
        </p:spPr>
      </p:pic>
      <p:sp>
        <p:nvSpPr>
          <p:cNvPr id="12" name="TextBox 11">
            <a:extLst>
              <a:ext uri="{FF2B5EF4-FFF2-40B4-BE49-F238E27FC236}">
                <a16:creationId xmlns:a16="http://schemas.microsoft.com/office/drawing/2014/main" id="{1152E953-3E51-4380-B79F-F708C9D00EA0}"/>
              </a:ext>
            </a:extLst>
          </p:cNvPr>
          <p:cNvSpPr txBox="1"/>
          <p:nvPr/>
        </p:nvSpPr>
        <p:spPr>
          <a:xfrm>
            <a:off x="1192311" y="3979644"/>
            <a:ext cx="3560150" cy="738664"/>
          </a:xfrm>
          <a:prstGeom prst="rect">
            <a:avLst/>
          </a:prstGeom>
          <a:noFill/>
        </p:spPr>
        <p:txBody>
          <a:bodyPr wrap="square" rtlCol="0">
            <a:spAutoFit/>
          </a:bodyPr>
          <a:lstStyle/>
          <a:p>
            <a:pPr algn="ctr"/>
            <a:r>
              <a:rPr lang="en-US" sz="1400" dirty="0">
                <a:latin typeface="Arial Nova" panose="020B0504020202020204" pitchFamily="34" charset="0"/>
              </a:rPr>
              <a:t>There does not seem to be a distinguishable difference on WHR ranking and amount of Sunshine in the US</a:t>
            </a:r>
          </a:p>
        </p:txBody>
      </p:sp>
      <p:sp>
        <p:nvSpPr>
          <p:cNvPr id="13" name="TextBox 12">
            <a:extLst>
              <a:ext uri="{FF2B5EF4-FFF2-40B4-BE49-F238E27FC236}">
                <a16:creationId xmlns:a16="http://schemas.microsoft.com/office/drawing/2014/main" id="{C7670D13-6BB6-4778-A96A-9E5A637E7235}"/>
              </a:ext>
            </a:extLst>
          </p:cNvPr>
          <p:cNvSpPr txBox="1"/>
          <p:nvPr/>
        </p:nvSpPr>
        <p:spPr>
          <a:xfrm>
            <a:off x="6283570" y="2690335"/>
            <a:ext cx="3560150" cy="738664"/>
          </a:xfrm>
          <a:prstGeom prst="rect">
            <a:avLst/>
          </a:prstGeom>
          <a:noFill/>
        </p:spPr>
        <p:txBody>
          <a:bodyPr wrap="square" rtlCol="0">
            <a:spAutoFit/>
          </a:bodyPr>
          <a:lstStyle/>
          <a:p>
            <a:pPr algn="ctr"/>
            <a:r>
              <a:rPr lang="en-US" sz="1400" dirty="0">
                <a:latin typeface="Arial Nova" panose="020B0504020202020204" pitchFamily="34" charset="0"/>
              </a:rPr>
              <a:t>There does not seem to be a distinguishable difference on WHR ranking and amount of cloud cover in the US</a:t>
            </a:r>
          </a:p>
        </p:txBody>
      </p:sp>
      <p:sp>
        <p:nvSpPr>
          <p:cNvPr id="14" name="TextBox 13">
            <a:extLst>
              <a:ext uri="{FF2B5EF4-FFF2-40B4-BE49-F238E27FC236}">
                <a16:creationId xmlns:a16="http://schemas.microsoft.com/office/drawing/2014/main" id="{E16F932F-FCFD-4E44-A506-0949CA62B786}"/>
              </a:ext>
            </a:extLst>
          </p:cNvPr>
          <p:cNvSpPr txBox="1"/>
          <p:nvPr/>
        </p:nvSpPr>
        <p:spPr>
          <a:xfrm>
            <a:off x="11172096" y="-3755"/>
            <a:ext cx="1005840" cy="523220"/>
          </a:xfrm>
          <a:prstGeom prst="rect">
            <a:avLst/>
          </a:prstGeom>
          <a:noFill/>
        </p:spPr>
        <p:txBody>
          <a:bodyPr wrap="square" rtlCol="0">
            <a:spAutoFit/>
          </a:bodyPr>
          <a:lstStyle/>
          <a:p>
            <a:pPr algn="ctr"/>
            <a:r>
              <a:rPr lang="en-US" sz="2800" dirty="0">
                <a:solidFill>
                  <a:srgbClr val="002060"/>
                </a:solidFill>
                <a:latin typeface="Arial Rounded MT Bold" panose="020F0704030504030204" pitchFamily="34" charset="0"/>
              </a:rPr>
              <a:t>USA</a:t>
            </a:r>
          </a:p>
        </p:txBody>
      </p:sp>
    </p:spTree>
    <p:extLst>
      <p:ext uri="{BB962C8B-B14F-4D97-AF65-F5344CB8AC3E}">
        <p14:creationId xmlns:p14="http://schemas.microsoft.com/office/powerpoint/2010/main" val="89678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4000">
              <a:schemeClr val="bg1">
                <a:lumMod val="85000"/>
              </a:schemeClr>
            </a:gs>
            <a:gs pos="83000">
              <a:schemeClr val="bg1"/>
            </a:gs>
            <a:gs pos="10000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703B-A83F-4C2F-B4F4-57F1DB2C543C}"/>
              </a:ext>
            </a:extLst>
          </p:cNvPr>
          <p:cNvSpPr>
            <a:spLocks noGrp="1"/>
          </p:cNvSpPr>
          <p:nvPr>
            <p:ph type="title"/>
          </p:nvPr>
        </p:nvSpPr>
        <p:spPr>
          <a:xfrm>
            <a:off x="120316" y="252660"/>
            <a:ext cx="11923295" cy="731520"/>
          </a:xfrm>
        </p:spPr>
        <p:txBody>
          <a:bodyPr anchor="ctr">
            <a:normAutofit/>
          </a:bodyPr>
          <a:lstStyle/>
          <a:p>
            <a:pPr algn="ctr"/>
            <a:r>
              <a:rPr lang="en-US" sz="4400" dirty="0">
                <a:solidFill>
                  <a:srgbClr val="FF0000"/>
                </a:solidFill>
                <a:latin typeface="Arial Rounded MT Bold" panose="020F0704030504030204" pitchFamily="34" charset="0"/>
              </a:rPr>
              <a:t>POST MORTEM</a:t>
            </a:r>
          </a:p>
        </p:txBody>
      </p:sp>
      <p:pic>
        <p:nvPicPr>
          <p:cNvPr id="7" name="Content Placeholder 6" descr="A picture containing clipart&#10;&#10;Description generated with high confidence">
            <a:extLst>
              <a:ext uri="{FF2B5EF4-FFF2-40B4-BE49-F238E27FC236}">
                <a16:creationId xmlns:a16="http://schemas.microsoft.com/office/drawing/2014/main" id="{CB907D73-7BA8-410E-974C-A55651B512AC}"/>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45779" y="6015795"/>
            <a:ext cx="846221" cy="846221"/>
          </a:xfrm>
        </p:spPr>
      </p:pic>
      <p:sp>
        <p:nvSpPr>
          <p:cNvPr id="4" name="Text Placeholder 3">
            <a:extLst>
              <a:ext uri="{FF2B5EF4-FFF2-40B4-BE49-F238E27FC236}">
                <a16:creationId xmlns:a16="http://schemas.microsoft.com/office/drawing/2014/main" id="{B73C888A-5EB6-4A2B-A96A-4F26F6ED5C3A}"/>
              </a:ext>
            </a:extLst>
          </p:cNvPr>
          <p:cNvSpPr>
            <a:spLocks noGrp="1"/>
          </p:cNvSpPr>
          <p:nvPr>
            <p:ph type="body" sz="half" idx="2"/>
          </p:nvPr>
        </p:nvSpPr>
        <p:spPr>
          <a:xfrm>
            <a:off x="1227247" y="1491139"/>
            <a:ext cx="3932237" cy="517358"/>
          </a:xfrm>
        </p:spPr>
        <p:txBody>
          <a:bodyPr anchor="t">
            <a:noAutofit/>
          </a:bodyPr>
          <a:lstStyle/>
          <a:p>
            <a:pPr algn="ctr"/>
            <a:r>
              <a:rPr lang="en-US" b="1" dirty="0">
                <a:solidFill>
                  <a:schemeClr val="bg1"/>
                </a:solidFill>
                <a:latin typeface="Arial Nova" panose="020B0504020202020204" pitchFamily="34" charset="0"/>
              </a:rPr>
              <a:t>Discuss any difficulties that arose and how you dealt with them</a:t>
            </a:r>
          </a:p>
        </p:txBody>
      </p:sp>
      <p:sp>
        <p:nvSpPr>
          <p:cNvPr id="8" name="TextBox 7">
            <a:extLst>
              <a:ext uri="{FF2B5EF4-FFF2-40B4-BE49-F238E27FC236}">
                <a16:creationId xmlns:a16="http://schemas.microsoft.com/office/drawing/2014/main" id="{CA15DD2D-5D6E-4A12-BEFE-08F50405D622}"/>
              </a:ext>
            </a:extLst>
          </p:cNvPr>
          <p:cNvSpPr txBox="1"/>
          <p:nvPr/>
        </p:nvSpPr>
        <p:spPr>
          <a:xfrm>
            <a:off x="6573992" y="1477087"/>
            <a:ext cx="5238117" cy="584775"/>
          </a:xfrm>
          <a:prstGeom prst="rect">
            <a:avLst/>
          </a:prstGeom>
          <a:noFill/>
        </p:spPr>
        <p:txBody>
          <a:bodyPr wrap="square" rtlCol="0" anchor="ctr">
            <a:spAutoFit/>
          </a:bodyPr>
          <a:lstStyle/>
          <a:p>
            <a:pPr algn="ctr"/>
            <a:r>
              <a:rPr lang="en-US" sz="1600" b="1" dirty="0">
                <a:solidFill>
                  <a:schemeClr val="bg1"/>
                </a:solidFill>
                <a:latin typeface="Arial Nova" panose="020B0504020202020204" pitchFamily="34" charset="0"/>
              </a:rPr>
              <a:t>Discuss any additional questions that came up, but which you didn't have time to answer. </a:t>
            </a:r>
          </a:p>
        </p:txBody>
      </p:sp>
      <p:sp>
        <p:nvSpPr>
          <p:cNvPr id="9" name="Rectangle: Diagonal Corners Rounded 8">
            <a:extLst>
              <a:ext uri="{FF2B5EF4-FFF2-40B4-BE49-F238E27FC236}">
                <a16:creationId xmlns:a16="http://schemas.microsoft.com/office/drawing/2014/main" id="{1F0590AF-BC0B-42DA-8D7D-9CABD0C8CADC}"/>
              </a:ext>
            </a:extLst>
          </p:cNvPr>
          <p:cNvSpPr/>
          <p:nvPr/>
        </p:nvSpPr>
        <p:spPr>
          <a:xfrm>
            <a:off x="469232" y="2047794"/>
            <a:ext cx="5486400" cy="1250475"/>
          </a:xfrm>
          <a:prstGeom prst="round2Diag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Nova" panose="020B0504020202020204" pitchFamily="34" charset="0"/>
            </a:endParaRPr>
          </a:p>
        </p:txBody>
      </p:sp>
      <p:sp>
        <p:nvSpPr>
          <p:cNvPr id="11" name="Rectangle: Diagonal Corners Rounded 10">
            <a:extLst>
              <a:ext uri="{FF2B5EF4-FFF2-40B4-BE49-F238E27FC236}">
                <a16:creationId xmlns:a16="http://schemas.microsoft.com/office/drawing/2014/main" id="{24075FFC-D65D-4C0D-BF2C-167E79D76FF6}"/>
              </a:ext>
            </a:extLst>
          </p:cNvPr>
          <p:cNvSpPr/>
          <p:nvPr/>
        </p:nvSpPr>
        <p:spPr>
          <a:xfrm>
            <a:off x="6344653" y="2061862"/>
            <a:ext cx="5486400" cy="1411024"/>
          </a:xfrm>
          <a:prstGeom prst="round2Diag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Nova" panose="020B0504020202020204" pitchFamily="34" charset="0"/>
            </a:endParaRPr>
          </a:p>
        </p:txBody>
      </p:sp>
      <p:sp>
        <p:nvSpPr>
          <p:cNvPr id="12" name="Rectangle: Diagonal Corners Rounded 11">
            <a:extLst>
              <a:ext uri="{FF2B5EF4-FFF2-40B4-BE49-F238E27FC236}">
                <a16:creationId xmlns:a16="http://schemas.microsoft.com/office/drawing/2014/main" id="{3F3B2670-52C1-4F9D-A047-2C95552DFE3C}"/>
              </a:ext>
            </a:extLst>
          </p:cNvPr>
          <p:cNvSpPr/>
          <p:nvPr/>
        </p:nvSpPr>
        <p:spPr>
          <a:xfrm>
            <a:off x="6344653" y="4181970"/>
            <a:ext cx="5486400" cy="1264935"/>
          </a:xfrm>
          <a:prstGeom prst="round2Diag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E346CE5-3087-4B11-9A2C-EF9C81E6084E}"/>
              </a:ext>
            </a:extLst>
          </p:cNvPr>
          <p:cNvSpPr/>
          <p:nvPr/>
        </p:nvSpPr>
        <p:spPr>
          <a:xfrm>
            <a:off x="7116384" y="3507624"/>
            <a:ext cx="4153332" cy="646331"/>
          </a:xfrm>
          <a:prstGeom prst="rect">
            <a:avLst/>
          </a:prstGeom>
        </p:spPr>
        <p:txBody>
          <a:bodyPr wrap="square">
            <a:spAutoFit/>
          </a:bodyPr>
          <a:lstStyle/>
          <a:p>
            <a:pPr algn="ctr"/>
            <a:r>
              <a:rPr lang="en-US" b="1" dirty="0">
                <a:solidFill>
                  <a:schemeClr val="bg1"/>
                </a:solidFill>
                <a:latin typeface="Arial Nova" panose="020B0504020202020204" pitchFamily="34" charset="0"/>
              </a:rPr>
              <a:t>What would you research next, if you had two more weeks?</a:t>
            </a:r>
          </a:p>
        </p:txBody>
      </p:sp>
      <p:sp>
        <p:nvSpPr>
          <p:cNvPr id="15" name="Rectangle: Diagonal Corners Rounded 14">
            <a:extLst>
              <a:ext uri="{FF2B5EF4-FFF2-40B4-BE49-F238E27FC236}">
                <a16:creationId xmlns:a16="http://schemas.microsoft.com/office/drawing/2014/main" id="{EDFC3B9B-85E9-4D35-A667-7D0C678AF8B4}"/>
              </a:ext>
            </a:extLst>
          </p:cNvPr>
          <p:cNvSpPr/>
          <p:nvPr/>
        </p:nvSpPr>
        <p:spPr>
          <a:xfrm>
            <a:off x="456721" y="3436631"/>
            <a:ext cx="5486400" cy="1250475"/>
          </a:xfrm>
          <a:prstGeom prst="round2Diag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Nova" panose="020B0504020202020204" pitchFamily="34" charset="0"/>
            </a:endParaRPr>
          </a:p>
        </p:txBody>
      </p:sp>
      <p:sp>
        <p:nvSpPr>
          <p:cNvPr id="16" name="Rectangle: Diagonal Corners Rounded 15">
            <a:extLst>
              <a:ext uri="{FF2B5EF4-FFF2-40B4-BE49-F238E27FC236}">
                <a16:creationId xmlns:a16="http://schemas.microsoft.com/office/drawing/2014/main" id="{9EEF6196-6062-4849-B484-79E8E95C2D2C}"/>
              </a:ext>
            </a:extLst>
          </p:cNvPr>
          <p:cNvSpPr/>
          <p:nvPr/>
        </p:nvSpPr>
        <p:spPr>
          <a:xfrm>
            <a:off x="469232" y="4853622"/>
            <a:ext cx="5486400" cy="1250475"/>
          </a:xfrm>
          <a:prstGeom prst="round2DiagRect">
            <a:avLst/>
          </a:prstGeom>
          <a:solidFill>
            <a:schemeClr val="tx1">
              <a:lumMod val="75000"/>
              <a:lumOff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1D6E9F-454F-4632-ACF7-075196A60BA5}"/>
              </a:ext>
            </a:extLst>
          </p:cNvPr>
          <p:cNvSpPr txBox="1"/>
          <p:nvPr/>
        </p:nvSpPr>
        <p:spPr>
          <a:xfrm>
            <a:off x="710019" y="2215921"/>
            <a:ext cx="5148776" cy="830997"/>
          </a:xfrm>
          <a:prstGeom prst="rect">
            <a:avLst/>
          </a:prstGeom>
          <a:noFill/>
        </p:spPr>
        <p:txBody>
          <a:bodyPr wrap="square" rtlCol="0">
            <a:spAutoFit/>
          </a:bodyPr>
          <a:lstStyle/>
          <a:p>
            <a:r>
              <a:rPr lang="en-US" sz="1600" dirty="0">
                <a:solidFill>
                  <a:schemeClr val="bg1"/>
                </a:solidFill>
                <a:latin typeface="Arial Nova" panose="020B0504020202020204" pitchFamily="34" charset="0"/>
              </a:rPr>
              <a:t>Christiane had some issues with the amount of data pulled by the API connection and with some missing data for Iceland</a:t>
            </a:r>
          </a:p>
        </p:txBody>
      </p:sp>
      <p:sp>
        <p:nvSpPr>
          <p:cNvPr id="17" name="TextBox 16">
            <a:extLst>
              <a:ext uri="{FF2B5EF4-FFF2-40B4-BE49-F238E27FC236}">
                <a16:creationId xmlns:a16="http://schemas.microsoft.com/office/drawing/2014/main" id="{375EBD9F-BC99-47C9-AA97-D6EF25B97D0E}"/>
              </a:ext>
            </a:extLst>
          </p:cNvPr>
          <p:cNvSpPr txBox="1"/>
          <p:nvPr/>
        </p:nvSpPr>
        <p:spPr>
          <a:xfrm>
            <a:off x="706661" y="3540902"/>
            <a:ext cx="5148776" cy="1077218"/>
          </a:xfrm>
          <a:prstGeom prst="rect">
            <a:avLst/>
          </a:prstGeom>
          <a:noFill/>
        </p:spPr>
        <p:txBody>
          <a:bodyPr wrap="square" rtlCol="0">
            <a:spAutoFit/>
          </a:bodyPr>
          <a:lstStyle/>
          <a:p>
            <a:r>
              <a:rPr lang="en-US" sz="1600" dirty="0">
                <a:solidFill>
                  <a:schemeClr val="bg1"/>
                </a:solidFill>
                <a:latin typeface="Arial Nova" panose="020B0504020202020204" pitchFamily="34" charset="0"/>
              </a:rPr>
              <a:t>I would say that as a team we struggled with keeping the scope of our project focused. There is so much data available that it made it tough to decide what was useful.</a:t>
            </a:r>
          </a:p>
        </p:txBody>
      </p:sp>
      <p:sp>
        <p:nvSpPr>
          <p:cNvPr id="18" name="TextBox 17">
            <a:extLst>
              <a:ext uri="{FF2B5EF4-FFF2-40B4-BE49-F238E27FC236}">
                <a16:creationId xmlns:a16="http://schemas.microsoft.com/office/drawing/2014/main" id="{E8396334-D36E-44D1-A313-0D2E78439398}"/>
              </a:ext>
            </a:extLst>
          </p:cNvPr>
          <p:cNvSpPr txBox="1"/>
          <p:nvPr/>
        </p:nvSpPr>
        <p:spPr>
          <a:xfrm>
            <a:off x="6573992" y="2200630"/>
            <a:ext cx="5148776" cy="1077218"/>
          </a:xfrm>
          <a:prstGeom prst="rect">
            <a:avLst/>
          </a:prstGeom>
          <a:noFill/>
        </p:spPr>
        <p:txBody>
          <a:bodyPr wrap="square" rtlCol="0">
            <a:spAutoFit/>
          </a:bodyPr>
          <a:lstStyle/>
          <a:p>
            <a:r>
              <a:rPr lang="en-US" sz="1600" dirty="0">
                <a:solidFill>
                  <a:schemeClr val="bg1"/>
                </a:solidFill>
                <a:latin typeface="Arial Nova" panose="020B0504020202020204" pitchFamily="34" charset="0"/>
              </a:rPr>
              <a:t>We wanted to include data on natural disasters and see if they showed any impact to the WHR ranking, but access to the database is limited and requires approvals which we were not able to obtain in time. </a:t>
            </a:r>
          </a:p>
        </p:txBody>
      </p:sp>
      <p:sp>
        <p:nvSpPr>
          <p:cNvPr id="3" name="Rectangle 2">
            <a:extLst>
              <a:ext uri="{FF2B5EF4-FFF2-40B4-BE49-F238E27FC236}">
                <a16:creationId xmlns:a16="http://schemas.microsoft.com/office/drawing/2014/main" id="{359FE8B7-6398-4CCB-8F53-41CF3FA9C06D}"/>
              </a:ext>
            </a:extLst>
          </p:cNvPr>
          <p:cNvSpPr/>
          <p:nvPr/>
        </p:nvSpPr>
        <p:spPr>
          <a:xfrm>
            <a:off x="6573992" y="4271607"/>
            <a:ext cx="4656284" cy="830997"/>
          </a:xfrm>
          <a:prstGeom prst="rect">
            <a:avLst/>
          </a:prstGeom>
          <a:solidFill>
            <a:schemeClr val="tx1">
              <a:lumMod val="75000"/>
              <a:lumOff val="25000"/>
            </a:schemeClr>
          </a:solidFill>
        </p:spPr>
        <p:txBody>
          <a:bodyPr wrap="square">
            <a:spAutoFit/>
          </a:bodyPr>
          <a:lstStyle/>
          <a:p>
            <a:r>
              <a:rPr lang="en-US" sz="1600" dirty="0">
                <a:solidFill>
                  <a:schemeClr val="bg1"/>
                </a:solidFill>
                <a:latin typeface="Arial Nova" panose="020B0504020202020204" pitchFamily="34" charset="0"/>
              </a:rPr>
              <a:t>Two other medical diagnoses to explore would be Seasonal Affective Disorder and Vitamin D Deficiency.</a:t>
            </a:r>
          </a:p>
        </p:txBody>
      </p:sp>
      <p:sp>
        <p:nvSpPr>
          <p:cNvPr id="6" name="Rectangle 5">
            <a:extLst>
              <a:ext uri="{FF2B5EF4-FFF2-40B4-BE49-F238E27FC236}">
                <a16:creationId xmlns:a16="http://schemas.microsoft.com/office/drawing/2014/main" id="{C659E45E-00F6-49AE-941E-C9F053AADAC8}"/>
              </a:ext>
            </a:extLst>
          </p:cNvPr>
          <p:cNvSpPr/>
          <p:nvPr/>
        </p:nvSpPr>
        <p:spPr>
          <a:xfrm>
            <a:off x="618978" y="4969155"/>
            <a:ext cx="5324143" cy="1077218"/>
          </a:xfrm>
          <a:prstGeom prst="rect">
            <a:avLst/>
          </a:prstGeom>
        </p:spPr>
        <p:txBody>
          <a:bodyPr wrap="square">
            <a:spAutoFit/>
          </a:bodyPr>
          <a:lstStyle/>
          <a:p>
            <a:r>
              <a:rPr lang="en-US" sz="1600" dirty="0">
                <a:solidFill>
                  <a:schemeClr val="bg1"/>
                </a:solidFill>
                <a:latin typeface="Arial Nova" panose="020B0504020202020204" pitchFamily="34" charset="0"/>
              </a:rPr>
              <a:t>We also struggled with how to reverse the order presented on the x and y axis for the graphs in order to get consistent presentation of the data once it was broken into groups.</a:t>
            </a:r>
          </a:p>
        </p:txBody>
      </p:sp>
    </p:spTree>
    <p:extLst>
      <p:ext uri="{BB962C8B-B14F-4D97-AF65-F5344CB8AC3E}">
        <p14:creationId xmlns:p14="http://schemas.microsoft.com/office/powerpoint/2010/main" val="148117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sky, sport, tennis&#10;&#10;Description automatically generated">
            <a:extLst>
              <a:ext uri="{FF2B5EF4-FFF2-40B4-BE49-F238E27FC236}">
                <a16:creationId xmlns:a16="http://schemas.microsoft.com/office/drawing/2014/main" id="{19C66CD2-329E-4D63-81CD-F548FC69577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9" name="Content Placeholder 3">
            <a:extLst>
              <a:ext uri="{FF2B5EF4-FFF2-40B4-BE49-F238E27FC236}">
                <a16:creationId xmlns:a16="http://schemas.microsoft.com/office/drawing/2014/main" id="{5A4E958E-627E-4C7A-8D3C-4464983A74CA}"/>
              </a:ext>
            </a:extLst>
          </p:cNvPr>
          <p:cNvSpPr txBox="1">
            <a:spLocks/>
          </p:cNvSpPr>
          <p:nvPr/>
        </p:nvSpPr>
        <p:spPr>
          <a:xfrm>
            <a:off x="417652" y="1673906"/>
            <a:ext cx="5029200" cy="23774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lnSpc>
                <a:spcPct val="100000"/>
              </a:lnSpc>
              <a:spcBef>
                <a:spcPts val="0"/>
              </a:spcBef>
            </a:pPr>
            <a:r>
              <a:rPr lang="en-US" sz="1800" dirty="0">
                <a:latin typeface="Arial Nova" panose="020B0504020202020204" pitchFamily="34" charset="0"/>
              </a:rPr>
              <a:t>There does not appear to be a correlation with weather and depression rates, or depression and the happiness report. This may be due to the fact that depression is a medical diagnosis and the WHR is based on quality of life.  A person could have a very good quality of life (needs met, good family life, a good career, etc.) and still be diagnosed with clinical depression.</a:t>
            </a:r>
          </a:p>
        </p:txBody>
      </p:sp>
      <p:sp>
        <p:nvSpPr>
          <p:cNvPr id="10" name="Rectangle 9">
            <a:extLst>
              <a:ext uri="{FF2B5EF4-FFF2-40B4-BE49-F238E27FC236}">
                <a16:creationId xmlns:a16="http://schemas.microsoft.com/office/drawing/2014/main" id="{FC8DC83C-B673-471B-A98F-785802F10C7B}"/>
              </a:ext>
            </a:extLst>
          </p:cNvPr>
          <p:cNvSpPr/>
          <p:nvPr/>
        </p:nvSpPr>
        <p:spPr>
          <a:xfrm>
            <a:off x="417652" y="4254343"/>
            <a:ext cx="5029200" cy="1200329"/>
          </a:xfrm>
          <a:prstGeom prst="rect">
            <a:avLst/>
          </a:prstGeom>
        </p:spPr>
        <p:txBody>
          <a:bodyPr>
            <a:spAutoFit/>
          </a:bodyPr>
          <a:lstStyle/>
          <a:p>
            <a:pPr algn="ctr">
              <a:lnSpc>
                <a:spcPct val="100000"/>
              </a:lnSpc>
              <a:spcBef>
                <a:spcPts val="0"/>
              </a:spcBef>
            </a:pPr>
            <a:r>
              <a:rPr lang="en-US" dirty="0">
                <a:latin typeface="Arial Nova" panose="020B0504020202020204" pitchFamily="34" charset="0"/>
              </a:rPr>
              <a:t>Depression is not the same as being unhappy.  </a:t>
            </a:r>
          </a:p>
          <a:p>
            <a:pPr algn="ctr">
              <a:lnSpc>
                <a:spcPct val="100000"/>
              </a:lnSpc>
              <a:spcBef>
                <a:spcPts val="0"/>
              </a:spcBef>
            </a:pPr>
            <a:r>
              <a:rPr lang="en-US" dirty="0">
                <a:latin typeface="Arial Nova" panose="020B0504020202020204" pitchFamily="34" charset="0"/>
              </a:rPr>
              <a:t>Depression is not the opposite of happiness.</a:t>
            </a:r>
          </a:p>
          <a:p>
            <a:pPr algn="ctr">
              <a:lnSpc>
                <a:spcPct val="100000"/>
              </a:lnSpc>
              <a:spcBef>
                <a:spcPts val="0"/>
              </a:spcBef>
            </a:pPr>
            <a:r>
              <a:rPr lang="en-US" dirty="0">
                <a:latin typeface="Arial Nova" panose="020B0504020202020204" pitchFamily="34" charset="0"/>
              </a:rPr>
              <a:t>Depression is a medical condition.  </a:t>
            </a:r>
          </a:p>
          <a:p>
            <a:pPr algn="ctr">
              <a:lnSpc>
                <a:spcPct val="100000"/>
              </a:lnSpc>
              <a:spcBef>
                <a:spcPts val="0"/>
              </a:spcBef>
            </a:pPr>
            <a:r>
              <a:rPr lang="en-US" dirty="0">
                <a:latin typeface="Arial Nova" panose="020B0504020202020204" pitchFamily="34" charset="0"/>
              </a:rPr>
              <a:t>Happiness is an emotional state.</a:t>
            </a:r>
            <a:endParaRPr lang="en-US" dirty="0"/>
          </a:p>
        </p:txBody>
      </p:sp>
      <p:sp>
        <p:nvSpPr>
          <p:cNvPr id="11" name="TextBox 10">
            <a:extLst>
              <a:ext uri="{FF2B5EF4-FFF2-40B4-BE49-F238E27FC236}">
                <a16:creationId xmlns:a16="http://schemas.microsoft.com/office/drawing/2014/main" id="{7148AEAC-FAF4-41E0-ACDB-CA9E8B164256}"/>
              </a:ext>
            </a:extLst>
          </p:cNvPr>
          <p:cNvSpPr txBox="1"/>
          <p:nvPr/>
        </p:nvSpPr>
        <p:spPr>
          <a:xfrm>
            <a:off x="340280" y="1035317"/>
            <a:ext cx="5212080" cy="707886"/>
          </a:xfrm>
          <a:prstGeom prst="rect">
            <a:avLst/>
          </a:prstGeom>
          <a:noFill/>
        </p:spPr>
        <p:txBody>
          <a:bodyPr wrap="square" rtlCol="0">
            <a:spAutoFit/>
          </a:bodyPr>
          <a:lstStyle/>
          <a:p>
            <a:pPr algn="ctr"/>
            <a:r>
              <a:rPr lang="en-US" sz="4000" dirty="0">
                <a:effectLst>
                  <a:outerShdw blurRad="38100" dist="38100" dir="2700000" algn="tl">
                    <a:srgbClr val="000000">
                      <a:alpha val="43137"/>
                    </a:srgbClr>
                  </a:outerShdw>
                </a:effectLst>
                <a:latin typeface="Arial Rounded MT Bold" panose="020F0704030504030204" pitchFamily="34" charset="0"/>
              </a:rPr>
              <a:t>FINAL THOUGHTS</a:t>
            </a:r>
          </a:p>
        </p:txBody>
      </p:sp>
    </p:spTree>
    <p:extLst>
      <p:ext uri="{BB962C8B-B14F-4D97-AF65-F5344CB8AC3E}">
        <p14:creationId xmlns:p14="http://schemas.microsoft.com/office/powerpoint/2010/main" val="145967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B8D9DA-A1D6-4E0B-A8BC-D9D005F964DC}"/>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kern="1200" dirty="0">
                <a:solidFill>
                  <a:srgbClr val="FFFFFF"/>
                </a:solidFill>
                <a:latin typeface="Arial Rounded MT Bold" panose="020F0704030504030204" pitchFamily="34" charset="0"/>
                <a:ea typeface="+mj-ea"/>
                <a:cs typeface="+mj-cs"/>
              </a:rPr>
              <a:t>JUPYTER NOTEBOOK:</a:t>
            </a:r>
          </a:p>
          <a:p>
            <a:pPr algn="ctr">
              <a:lnSpc>
                <a:spcPct val="90000"/>
              </a:lnSpc>
              <a:spcBef>
                <a:spcPct val="0"/>
              </a:spcBef>
              <a:spcAft>
                <a:spcPts val="600"/>
              </a:spcAft>
            </a:pPr>
            <a:endParaRPr lang="en-US" sz="3700" kern="1200" dirty="0">
              <a:solidFill>
                <a:srgbClr val="FFFFFF"/>
              </a:solidFill>
              <a:latin typeface="Arial Rounded MT Bold" panose="020F0704030504030204" pitchFamily="34" charset="0"/>
              <a:ea typeface="+mj-ea"/>
              <a:cs typeface="+mj-cs"/>
            </a:endParaRPr>
          </a:p>
          <a:p>
            <a:pPr algn="ctr">
              <a:lnSpc>
                <a:spcPct val="90000"/>
              </a:lnSpc>
              <a:spcBef>
                <a:spcPct val="0"/>
              </a:spcBef>
              <a:spcAft>
                <a:spcPts val="600"/>
              </a:spcAft>
            </a:pPr>
            <a:r>
              <a:rPr lang="en-US" sz="3700" kern="1200" dirty="0">
                <a:solidFill>
                  <a:srgbClr val="FFFFFF"/>
                </a:solidFill>
                <a:latin typeface="Arial Rounded MT Bold" panose="020F0704030504030204" pitchFamily="34" charset="0"/>
                <a:ea typeface="+mj-ea"/>
                <a:cs typeface="+mj-cs"/>
              </a:rPr>
              <a:t>Front Row Ladies</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5C7817-D718-44D4-AA2A-9B9E7C3C526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06544" y="594360"/>
            <a:ext cx="7059114" cy="5669280"/>
          </a:xfrm>
          <a:prstGeom prst="rect">
            <a:avLst/>
          </a:prstGeom>
        </p:spPr>
      </p:pic>
    </p:spTree>
    <p:extLst>
      <p:ext uri="{BB962C8B-B14F-4D97-AF65-F5344CB8AC3E}">
        <p14:creationId xmlns:p14="http://schemas.microsoft.com/office/powerpoint/2010/main" val="402669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Cloud">
            <a:extLst>
              <a:ext uri="{FF2B5EF4-FFF2-40B4-BE49-F238E27FC236}">
                <a16:creationId xmlns:a16="http://schemas.microsoft.com/office/drawing/2014/main" id="{43A78FCE-DE41-46E4-BB19-6DBD7696FD46}"/>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381" y="648150"/>
            <a:ext cx="2377440" cy="1384996"/>
          </a:xfrm>
          <a:prstGeom prst="rect">
            <a:avLst/>
          </a:prstGeom>
        </p:spPr>
      </p:pic>
      <p:pic>
        <p:nvPicPr>
          <p:cNvPr id="14" name="Graphic 13" descr="Cloud">
            <a:extLst>
              <a:ext uri="{FF2B5EF4-FFF2-40B4-BE49-F238E27FC236}">
                <a16:creationId xmlns:a16="http://schemas.microsoft.com/office/drawing/2014/main" id="{9EF3A658-7360-4DE5-9674-2C72DA33B7FD}"/>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789" y="648150"/>
            <a:ext cx="2377440" cy="1384996"/>
          </a:xfrm>
          <a:prstGeom prst="rect">
            <a:avLst/>
          </a:prstGeom>
        </p:spPr>
      </p:pic>
      <p:sp>
        <p:nvSpPr>
          <p:cNvPr id="2" name="Title 1">
            <a:extLst>
              <a:ext uri="{FF2B5EF4-FFF2-40B4-BE49-F238E27FC236}">
                <a16:creationId xmlns:a16="http://schemas.microsoft.com/office/drawing/2014/main" id="{87F8ACC0-5969-47BE-846B-12CBF06A4FBC}"/>
              </a:ext>
            </a:extLst>
          </p:cNvPr>
          <p:cNvSpPr>
            <a:spLocks noGrp="1"/>
          </p:cNvSpPr>
          <p:nvPr>
            <p:ph type="title"/>
          </p:nvPr>
        </p:nvSpPr>
        <p:spPr>
          <a:xfrm>
            <a:off x="839788" y="141451"/>
            <a:ext cx="10515600" cy="731520"/>
          </a:xfrm>
        </p:spPr>
        <p:txBody>
          <a:bodyPr anchor="b"/>
          <a:lstStyle/>
          <a:p>
            <a:r>
              <a:rPr lang="en-US" dirty="0">
                <a:latin typeface="Arial Rounded MT Bold" panose="020F0704030504030204" pitchFamily="34" charset="0"/>
              </a:rPr>
              <a:t>World Happiness Report vs. Weather</a:t>
            </a:r>
          </a:p>
        </p:txBody>
      </p:sp>
      <p:sp>
        <p:nvSpPr>
          <p:cNvPr id="3" name="Text Placeholder 2">
            <a:extLst>
              <a:ext uri="{FF2B5EF4-FFF2-40B4-BE49-F238E27FC236}">
                <a16:creationId xmlns:a16="http://schemas.microsoft.com/office/drawing/2014/main" id="{648EC0AC-4F41-4557-B925-2CFB8C25A45F}"/>
              </a:ext>
            </a:extLst>
          </p:cNvPr>
          <p:cNvSpPr>
            <a:spLocks noGrp="1"/>
          </p:cNvSpPr>
          <p:nvPr>
            <p:ph type="body" idx="1"/>
          </p:nvPr>
        </p:nvSpPr>
        <p:spPr>
          <a:xfrm>
            <a:off x="857277" y="866834"/>
            <a:ext cx="1706464" cy="823912"/>
          </a:xfrm>
        </p:spPr>
        <p:txBody>
          <a:bodyPr/>
          <a:lstStyle/>
          <a:p>
            <a:pPr algn="ctr"/>
            <a:r>
              <a:rPr lang="en-US" dirty="0">
                <a:latin typeface="Arial Rounded MT Bold" panose="020F0704030504030204" pitchFamily="34" charset="0"/>
              </a:rPr>
              <a:t>Motivation</a:t>
            </a:r>
          </a:p>
        </p:txBody>
      </p:sp>
      <p:sp>
        <p:nvSpPr>
          <p:cNvPr id="4" name="Content Placeholder 3">
            <a:extLst>
              <a:ext uri="{FF2B5EF4-FFF2-40B4-BE49-F238E27FC236}">
                <a16:creationId xmlns:a16="http://schemas.microsoft.com/office/drawing/2014/main" id="{D941B10D-89C5-4A8B-B54E-A0FF88709F84}"/>
              </a:ext>
            </a:extLst>
          </p:cNvPr>
          <p:cNvSpPr>
            <a:spLocks noGrp="1"/>
          </p:cNvSpPr>
          <p:nvPr>
            <p:ph sz="half" idx="2"/>
          </p:nvPr>
        </p:nvSpPr>
        <p:spPr>
          <a:xfrm>
            <a:off x="113151" y="1783815"/>
            <a:ext cx="3886200" cy="1097280"/>
          </a:xfrm>
        </p:spPr>
        <p:txBody>
          <a:bodyPr>
            <a:noAutofit/>
          </a:bodyPr>
          <a:lstStyle/>
          <a:p>
            <a:pPr marL="0" indent="0">
              <a:buNone/>
            </a:pPr>
            <a:r>
              <a:rPr lang="en-US" sz="1600" dirty="0">
                <a:latin typeface="Arial Nova Light" panose="020B0304020202020204" pitchFamily="34" charset="0"/>
              </a:rPr>
              <a:t>The World Happiness Report (WHR) is an annual survey on the state of global happiness. </a:t>
            </a:r>
          </a:p>
          <a:p>
            <a:pPr marL="0" indent="0">
              <a:buNone/>
            </a:pPr>
            <a:r>
              <a:rPr lang="en-US" sz="1600" dirty="0">
                <a:latin typeface="Arial Nova Light" panose="020B0304020202020204" pitchFamily="34" charset="0"/>
              </a:rPr>
              <a:t>The WHR rankings are based on the following six factors:</a:t>
            </a:r>
          </a:p>
        </p:txBody>
      </p:sp>
      <p:sp>
        <p:nvSpPr>
          <p:cNvPr id="5" name="Text Placeholder 4">
            <a:extLst>
              <a:ext uri="{FF2B5EF4-FFF2-40B4-BE49-F238E27FC236}">
                <a16:creationId xmlns:a16="http://schemas.microsoft.com/office/drawing/2014/main" id="{39A59351-BF2C-4CD3-B03F-E7DB630AB421}"/>
              </a:ext>
            </a:extLst>
          </p:cNvPr>
          <p:cNvSpPr>
            <a:spLocks noGrp="1"/>
          </p:cNvSpPr>
          <p:nvPr>
            <p:ph type="body" sz="quarter" idx="3"/>
          </p:nvPr>
        </p:nvSpPr>
        <p:spPr>
          <a:xfrm>
            <a:off x="7169702" y="880900"/>
            <a:ext cx="1738799" cy="823912"/>
          </a:xfrm>
        </p:spPr>
        <p:txBody>
          <a:bodyPr/>
          <a:lstStyle/>
          <a:p>
            <a:pPr algn="ctr"/>
            <a:r>
              <a:rPr lang="en-US" dirty="0">
                <a:latin typeface="Arial Rounded MT Bold" panose="020F0704030504030204" pitchFamily="34" charset="0"/>
              </a:rPr>
              <a:t>Summary</a:t>
            </a:r>
          </a:p>
        </p:txBody>
      </p:sp>
      <p:sp>
        <p:nvSpPr>
          <p:cNvPr id="6" name="Content Placeholder 5">
            <a:extLst>
              <a:ext uri="{FF2B5EF4-FFF2-40B4-BE49-F238E27FC236}">
                <a16:creationId xmlns:a16="http://schemas.microsoft.com/office/drawing/2014/main" id="{0AA065FF-8368-4C7C-A884-F8DC62A56831}"/>
              </a:ext>
            </a:extLst>
          </p:cNvPr>
          <p:cNvSpPr>
            <a:spLocks noGrp="1"/>
          </p:cNvSpPr>
          <p:nvPr>
            <p:ph sz="quarter" idx="4"/>
          </p:nvPr>
        </p:nvSpPr>
        <p:spPr>
          <a:xfrm>
            <a:off x="4279509" y="1713700"/>
            <a:ext cx="7579558" cy="5120640"/>
          </a:xfrm>
        </p:spPr>
        <p:txBody>
          <a:bodyPr>
            <a:noAutofit/>
          </a:bodyPr>
          <a:lstStyle/>
          <a:p>
            <a:pPr marL="0" indent="0">
              <a:lnSpc>
                <a:spcPct val="100000"/>
              </a:lnSpc>
              <a:spcBef>
                <a:spcPts val="0"/>
              </a:spcBef>
              <a:buNone/>
            </a:pPr>
            <a:r>
              <a:rPr lang="en-US" sz="1600" dirty="0">
                <a:latin typeface="Arial Nova Light" panose="020B0304020202020204" pitchFamily="34" charset="0"/>
              </a:rPr>
              <a:t>Many studies have been done to determine if weather has an affect on a person’s mood. The WHR does not take into account the climate of each country. Our goal is to determine if the WHR rankings show any correlation to climate by looking at the amount of sunshine, temperature and cloud cover in each country. By adding a third comparison, we can determine if there is any correlation to the rate of depression in each country and the WHR rankings; and then look to see if there is consistency between rate of depression and the weather data.</a:t>
            </a:r>
          </a:p>
          <a:p>
            <a:pPr marL="0" indent="0" algn="ctr">
              <a:lnSpc>
                <a:spcPct val="100000"/>
              </a:lnSpc>
              <a:spcBef>
                <a:spcPts val="0"/>
              </a:spcBef>
              <a:buNone/>
            </a:pPr>
            <a:r>
              <a:rPr lang="en-US" sz="800" dirty="0">
                <a:latin typeface="Arial Nova Light" panose="020B0304020202020204" pitchFamily="34" charset="0"/>
              </a:rPr>
              <a:t>_________________________________________________________________________________________________</a:t>
            </a:r>
          </a:p>
          <a:p>
            <a:pPr marL="0" indent="0">
              <a:lnSpc>
                <a:spcPct val="100000"/>
              </a:lnSpc>
              <a:spcBef>
                <a:spcPts val="0"/>
              </a:spcBef>
              <a:spcAft>
                <a:spcPts val="600"/>
              </a:spcAft>
              <a:buNone/>
            </a:pPr>
            <a:r>
              <a:rPr lang="en-US" sz="1600" dirty="0">
                <a:latin typeface="Arial Nova Light" panose="020B0304020202020204" pitchFamily="34" charset="0"/>
              </a:rPr>
              <a:t>Without looking at the data, we might assume the locations with warmer temps, less rainfall and more sunshine would have lower rates of depression and higher WHR rankings. However, that is not the story the data tells. </a:t>
            </a:r>
          </a:p>
          <a:p>
            <a:pPr>
              <a:lnSpc>
                <a:spcPct val="100000"/>
              </a:lnSpc>
              <a:spcBef>
                <a:spcPts val="600"/>
              </a:spcBef>
            </a:pPr>
            <a:r>
              <a:rPr lang="en-US" sz="1400" dirty="0">
                <a:latin typeface="Arial Nova Light" panose="020B0304020202020204" pitchFamily="34" charset="0"/>
              </a:rPr>
              <a:t>When grouping the countries into 10 regions; the top two regions are the same on both the WHR rankings and regional rates of depression. </a:t>
            </a:r>
          </a:p>
          <a:p>
            <a:pPr>
              <a:lnSpc>
                <a:spcPct val="100000"/>
              </a:lnSpc>
              <a:spcBef>
                <a:spcPts val="600"/>
              </a:spcBef>
            </a:pPr>
            <a:r>
              <a:rPr lang="en-US" sz="1400" dirty="0">
                <a:latin typeface="Arial Nova Light" panose="020B0304020202020204" pitchFamily="34" charset="0"/>
              </a:rPr>
              <a:t>Additionally, when comparing the average annual temperature to the top, middle and bottom 10 countries, we found that the happier countries were on the cooler end of the average temperature scale and the least happy were on the warmer end. </a:t>
            </a:r>
          </a:p>
          <a:p>
            <a:pPr>
              <a:lnSpc>
                <a:spcPct val="100000"/>
              </a:lnSpc>
              <a:spcBef>
                <a:spcPts val="600"/>
              </a:spcBef>
            </a:pPr>
            <a:r>
              <a:rPr lang="en-US" sz="1400" dirty="0">
                <a:latin typeface="Arial Nova Light" panose="020B0304020202020204" pitchFamily="34" charset="0"/>
              </a:rPr>
              <a:t>We also found it interesting that the happiest countries were among the higher percentage of cloud cover and lesser amounts of sunshine; where the least happy were opposite. </a:t>
            </a:r>
          </a:p>
          <a:p>
            <a:pPr>
              <a:lnSpc>
                <a:spcPct val="100000"/>
              </a:lnSpc>
              <a:spcBef>
                <a:spcPts val="600"/>
              </a:spcBef>
            </a:pPr>
            <a:r>
              <a:rPr lang="en-US" sz="1400" dirty="0">
                <a:latin typeface="Arial Nova Light" panose="020B0304020202020204" pitchFamily="34" charset="0"/>
              </a:rPr>
              <a:t>It should also be noted that the WHR rankings were consistent with the rates of depression when looked at based on Latitude.</a:t>
            </a:r>
          </a:p>
        </p:txBody>
      </p:sp>
      <p:sp>
        <p:nvSpPr>
          <p:cNvPr id="9" name="TextBox 8">
            <a:extLst>
              <a:ext uri="{FF2B5EF4-FFF2-40B4-BE49-F238E27FC236}">
                <a16:creationId xmlns:a16="http://schemas.microsoft.com/office/drawing/2014/main" id="{46C8B0D0-F06C-481F-A6C3-0F630FC0317D}"/>
              </a:ext>
            </a:extLst>
          </p:cNvPr>
          <p:cNvSpPr txBox="1"/>
          <p:nvPr/>
        </p:nvSpPr>
        <p:spPr>
          <a:xfrm>
            <a:off x="1334963" y="2971128"/>
            <a:ext cx="2541956" cy="1384995"/>
          </a:xfrm>
          <a:prstGeom prst="rect">
            <a:avLst/>
          </a:prstGeom>
          <a:noFill/>
        </p:spPr>
        <p:txBody>
          <a:bodyPr wrap="square" numCol="1" rtlCol="0">
            <a:spAutoFit/>
          </a:bodyPr>
          <a:lstStyle/>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Income</a:t>
            </a:r>
          </a:p>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healthy life expectancy</a:t>
            </a:r>
          </a:p>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Social support</a:t>
            </a:r>
          </a:p>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Freedom</a:t>
            </a:r>
          </a:p>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Trust </a:t>
            </a:r>
          </a:p>
          <a:p>
            <a:pPr marL="274320" indent="-274320">
              <a:spcBef>
                <a:spcPts val="0"/>
              </a:spcBef>
              <a:buClr>
                <a:schemeClr val="bg1"/>
              </a:buClr>
              <a:buFont typeface="Arial" panose="020B0604020202020204" pitchFamily="34" charset="0"/>
              <a:buChar char="•"/>
            </a:pPr>
            <a:r>
              <a:rPr lang="en-US" sz="1400" dirty="0">
                <a:latin typeface="Arial Nova Light" panose="020B0304020202020204" pitchFamily="34" charset="0"/>
              </a:rPr>
              <a:t>Generosity</a:t>
            </a:r>
            <a:endParaRPr lang="en-US" sz="2000" dirty="0">
              <a:latin typeface="Arial Nova Light" panose="020B0304020202020204" pitchFamily="34" charset="0"/>
            </a:endParaRPr>
          </a:p>
        </p:txBody>
      </p:sp>
      <p:sp>
        <p:nvSpPr>
          <p:cNvPr id="10" name="TextBox 9">
            <a:extLst>
              <a:ext uri="{FF2B5EF4-FFF2-40B4-BE49-F238E27FC236}">
                <a16:creationId xmlns:a16="http://schemas.microsoft.com/office/drawing/2014/main" id="{1E089D6A-84D5-42B0-8500-4A1F01CF80BF}"/>
              </a:ext>
            </a:extLst>
          </p:cNvPr>
          <p:cNvSpPr txBox="1"/>
          <p:nvPr/>
        </p:nvSpPr>
        <p:spPr>
          <a:xfrm>
            <a:off x="113151" y="5062256"/>
            <a:ext cx="3886200" cy="1077218"/>
          </a:xfrm>
          <a:prstGeom prst="rect">
            <a:avLst/>
          </a:prstGeom>
          <a:noFill/>
        </p:spPr>
        <p:txBody>
          <a:bodyPr wrap="square" rtlCol="0">
            <a:spAutoFit/>
          </a:bodyPr>
          <a:lstStyle/>
          <a:p>
            <a:r>
              <a:rPr lang="en-US" sz="1600" dirty="0">
                <a:latin typeface="Arial Nova Light" panose="020B0304020202020204" pitchFamily="34" charset="0"/>
              </a:rPr>
              <a:t>Do the countries with the highest WHR ranking have higher than average amounts of sunshine, less cloudiness, less rainfall and/or lower rates of depression?</a:t>
            </a:r>
          </a:p>
        </p:txBody>
      </p:sp>
      <p:cxnSp>
        <p:nvCxnSpPr>
          <p:cNvPr id="17" name="Straight Connector 16">
            <a:extLst>
              <a:ext uri="{FF2B5EF4-FFF2-40B4-BE49-F238E27FC236}">
                <a16:creationId xmlns:a16="http://schemas.microsoft.com/office/drawing/2014/main" id="{2ADED7E2-E451-44B0-8D62-05F68A161F46}"/>
              </a:ext>
            </a:extLst>
          </p:cNvPr>
          <p:cNvCxnSpPr>
            <a:cxnSpLocks/>
          </p:cNvCxnSpPr>
          <p:nvPr/>
        </p:nvCxnSpPr>
        <p:spPr>
          <a:xfrm>
            <a:off x="4128289" y="1791321"/>
            <a:ext cx="0" cy="436993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B92982-D962-403D-969C-5AA8C46270B3}"/>
              </a:ext>
            </a:extLst>
          </p:cNvPr>
          <p:cNvSpPr txBox="1"/>
          <p:nvPr/>
        </p:nvSpPr>
        <p:spPr>
          <a:xfrm>
            <a:off x="97893" y="4451750"/>
            <a:ext cx="3931920" cy="584775"/>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latin typeface="Arial Rounded MT Bold" panose="020F0704030504030204" pitchFamily="34" charset="0"/>
              </a:rPr>
              <a:t>Do other factors contributing to one’s happiness correlate to the WHR rank?</a:t>
            </a:r>
          </a:p>
        </p:txBody>
      </p:sp>
    </p:spTree>
    <p:extLst>
      <p:ext uri="{BB962C8B-B14F-4D97-AF65-F5344CB8AC3E}">
        <p14:creationId xmlns:p14="http://schemas.microsoft.com/office/powerpoint/2010/main" val="3881085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E0021F-6F5A-4F53-84FE-8C480AED21DD}"/>
              </a:ext>
            </a:extLst>
          </p:cNvPr>
          <p:cNvPicPr>
            <a:picLocks noChangeAspect="1"/>
          </p:cNvPicPr>
          <p:nvPr/>
        </p:nvPicPr>
        <p:blipFill>
          <a:blip r:embed="rId3">
            <a:clrChange>
              <a:clrFrom>
                <a:srgbClr val="44C500"/>
              </a:clrFrom>
              <a:clrTo>
                <a:srgbClr val="44C500">
                  <a:alpha val="0"/>
                </a:srgbClr>
              </a:clrTo>
            </a:clrChange>
            <a:alphaModFix amt="50000"/>
            <a:extLst>
              <a:ext uri="{BEBA8EAE-BF5A-486C-A8C5-ECC9F3942E4B}">
                <a14:imgProps xmlns:a14="http://schemas.microsoft.com/office/drawing/2010/main">
                  <a14:imgLayer r:embed="rId4">
                    <a14:imgEffect>
                      <a14:backgroundRemoval t="10000" b="94815" l="1510" r="99427">
                        <a14:foregroundMark x1="93698" y1="67870" x2="93698" y2="67870"/>
                        <a14:foregroundMark x1="93698" y1="67870" x2="93698" y2="67870"/>
                        <a14:foregroundMark x1="93698" y1="67870" x2="93698" y2="67870"/>
                        <a14:foregroundMark x1="91250" y1="71019" x2="91250" y2="71019"/>
                        <a14:foregroundMark x1="99531" y1="68889" x2="99531" y2="68889"/>
                        <a14:foregroundMark x1="99427" y1="68889" x2="99427" y2="68889"/>
                        <a14:foregroundMark x1="70781" y1="84352" x2="70781" y2="84352"/>
                        <a14:foregroundMark x1="70781" y1="84352" x2="70781" y2="84352"/>
                        <a14:foregroundMark x1="37083" y1="82222" x2="37083" y2="82222"/>
                        <a14:foregroundMark x1="4115" y1="94815" x2="4115" y2="94815"/>
                        <a14:foregroundMark x1="1510" y1="56944" x2="1510" y2="56944"/>
                        <a14:backgroundMark x1="0" y1="0" x2="94219" y2="0"/>
                        <a14:backgroundMark x1="94219" y1="0" x2="96563" y2="6204"/>
                        <a14:backgroundMark x1="96563" y1="6204" x2="93281" y2="12407"/>
                        <a14:backgroundMark x1="93281" y1="12407" x2="99844" y2="24444"/>
                        <a14:backgroundMark x1="99844" y1="24444" x2="99271" y2="44537"/>
                        <a14:backgroundMark x1="99271" y1="44537" x2="37031" y2="41759"/>
                        <a14:backgroundMark x1="37031" y1="41759" x2="22135" y2="40463"/>
                        <a14:backgroundMark x1="22135" y1="40463" x2="10677" y2="51296"/>
                        <a14:backgroundMark x1="10677" y1="51296" x2="0" y2="51111"/>
                        <a14:backgroundMark x1="15937" y1="55741" x2="15937" y2="55741"/>
                        <a14:backgroundMark x1="15937" y1="55741" x2="15937" y2="55741"/>
                        <a14:backgroundMark x1="15937" y1="55741" x2="15937" y2="55741"/>
                        <a14:backgroundMark x1="7083" y1="69352" x2="7083" y2="69352"/>
                        <a14:backgroundMark x1="7083" y1="69352" x2="7083" y2="69352"/>
                        <a14:backgroundMark x1="81667" y1="80463" x2="81667" y2="80463"/>
                        <a14:backgroundMark x1="81667" y1="80463" x2="81667" y2="80463"/>
                      </a14:backgroundRemoval>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4D47EFBF-3CEB-446E-AEAA-E74953263510}"/>
              </a:ext>
            </a:extLst>
          </p:cNvPr>
          <p:cNvSpPr/>
          <p:nvPr/>
        </p:nvSpPr>
        <p:spPr>
          <a:xfrm>
            <a:off x="883920" y="1011826"/>
            <a:ext cx="10424160" cy="1323439"/>
          </a:xfrm>
          <a:prstGeom prst="rect">
            <a:avLst/>
          </a:prstGeom>
          <a:ln>
            <a:noFill/>
          </a:ln>
        </p:spPr>
        <p:txBody>
          <a:bodyPr wrap="square">
            <a:spAutoFit/>
          </a:bodyPr>
          <a:lstStyle/>
          <a:p>
            <a:pPr marL="457200" indent="-457200">
              <a:buFont typeface="Wingdings" panose="05000000000000000000" pitchFamily="2" charset="2"/>
              <a:buChar char="q"/>
            </a:pPr>
            <a:r>
              <a:rPr lang="en-US" sz="2000" dirty="0">
                <a:latin typeface="Arial Nova" panose="020B0504020202020204" pitchFamily="34" charset="0"/>
              </a:rPr>
              <a:t>Is there a correlation between rate of depression and the WHR ranking?</a:t>
            </a:r>
          </a:p>
          <a:p>
            <a:pPr marL="457200" indent="-457200">
              <a:buFont typeface="Wingdings" panose="05000000000000000000" pitchFamily="2" charset="2"/>
              <a:buChar char="q"/>
            </a:pPr>
            <a:r>
              <a:rPr lang="en-US" sz="2000" dirty="0">
                <a:latin typeface="Arial Nova" panose="020B0504020202020204" pitchFamily="34" charset="0"/>
              </a:rPr>
              <a:t>Is there a correlation between number of sunny days and the WHR ranking?</a:t>
            </a:r>
          </a:p>
          <a:p>
            <a:pPr marL="457200" indent="-457200">
              <a:buFont typeface="Wingdings" panose="05000000000000000000" pitchFamily="2" charset="2"/>
              <a:buChar char="q"/>
            </a:pPr>
            <a:r>
              <a:rPr lang="en-US" sz="2000" dirty="0">
                <a:latin typeface="Arial Nova" panose="020B0504020202020204" pitchFamily="34" charset="0"/>
              </a:rPr>
              <a:t>Does having more or less cloud cover on average correlate with the WHR ranking?</a:t>
            </a:r>
          </a:p>
          <a:p>
            <a:pPr marL="457200" indent="-457200">
              <a:buFont typeface="Wingdings" panose="05000000000000000000" pitchFamily="2" charset="2"/>
              <a:buChar char="q"/>
            </a:pPr>
            <a:r>
              <a:rPr lang="en-US" sz="2000" dirty="0">
                <a:latin typeface="Arial Nova" panose="020B0504020202020204" pitchFamily="34" charset="0"/>
              </a:rPr>
              <a:t>Is there a correlation between total annual minutes of sunshine and rate of depression?</a:t>
            </a:r>
          </a:p>
        </p:txBody>
      </p:sp>
      <p:grpSp>
        <p:nvGrpSpPr>
          <p:cNvPr id="3" name="Group 2">
            <a:extLst>
              <a:ext uri="{FF2B5EF4-FFF2-40B4-BE49-F238E27FC236}">
                <a16:creationId xmlns:a16="http://schemas.microsoft.com/office/drawing/2014/main" id="{77C1EF64-9346-4BCC-8EF4-FB640203175B}"/>
              </a:ext>
            </a:extLst>
          </p:cNvPr>
          <p:cNvGrpSpPr/>
          <p:nvPr/>
        </p:nvGrpSpPr>
        <p:grpSpPr>
          <a:xfrm>
            <a:off x="6449669" y="2655095"/>
            <a:ext cx="4858411" cy="2700992"/>
            <a:chOff x="354765" y="1785628"/>
            <a:chExt cx="3949480" cy="2700992"/>
          </a:xfrm>
        </p:grpSpPr>
        <p:sp>
          <p:nvSpPr>
            <p:cNvPr id="16" name="Rectangle: Rounded Corners 15">
              <a:extLst>
                <a:ext uri="{FF2B5EF4-FFF2-40B4-BE49-F238E27FC236}">
                  <a16:creationId xmlns:a16="http://schemas.microsoft.com/office/drawing/2014/main" id="{71556AD0-A061-4076-9E39-6F507F8DE585}"/>
                </a:ext>
              </a:extLst>
            </p:cNvPr>
            <p:cNvSpPr/>
            <p:nvPr/>
          </p:nvSpPr>
          <p:spPr>
            <a:xfrm>
              <a:off x="354765" y="2153966"/>
              <a:ext cx="3931920" cy="233265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217EB7A-6C4B-403A-BE4D-E64FA571E79D}"/>
                </a:ext>
              </a:extLst>
            </p:cNvPr>
            <p:cNvSpPr txBox="1"/>
            <p:nvPr/>
          </p:nvSpPr>
          <p:spPr>
            <a:xfrm>
              <a:off x="1547841" y="1785628"/>
              <a:ext cx="2756404" cy="523220"/>
            </a:xfrm>
            <a:prstGeom prst="rect">
              <a:avLst/>
            </a:prstGeom>
            <a:noFill/>
          </p:spPr>
          <p:txBody>
            <a:bodyPr wrap="square" rtlCol="0">
              <a:spAutoFit/>
            </a:bodyPr>
            <a:lstStyle/>
            <a:p>
              <a:pPr algn="ctr"/>
              <a:r>
                <a:rPr lang="en-US" sz="2800" dirty="0">
                  <a:solidFill>
                    <a:srgbClr val="FFFF00"/>
                  </a:solidFill>
                  <a:latin typeface="STHupo" panose="02010800040101010101" pitchFamily="2" charset="-122"/>
                  <a:ea typeface="STHupo" panose="02010800040101010101" pitchFamily="2" charset="-122"/>
                </a:rPr>
                <a:t>Global Datasets:</a:t>
              </a:r>
            </a:p>
          </p:txBody>
        </p:sp>
        <p:sp>
          <p:nvSpPr>
            <p:cNvPr id="18" name="TextBox 17">
              <a:extLst>
                <a:ext uri="{FF2B5EF4-FFF2-40B4-BE49-F238E27FC236}">
                  <a16:creationId xmlns:a16="http://schemas.microsoft.com/office/drawing/2014/main" id="{20266197-2964-4205-8B29-52B59E7BC711}"/>
                </a:ext>
              </a:extLst>
            </p:cNvPr>
            <p:cNvSpPr txBox="1"/>
            <p:nvPr/>
          </p:nvSpPr>
          <p:spPr>
            <a:xfrm>
              <a:off x="561365" y="2178295"/>
              <a:ext cx="3721093" cy="2308324"/>
            </a:xfrm>
            <a:prstGeom prst="rect">
              <a:avLst/>
            </a:prstGeom>
            <a:noFill/>
          </p:spPr>
          <p:txBody>
            <a:bodyPr wrap="square" rtlCol="0">
              <a:spAutoFit/>
            </a:bodyPr>
            <a:lstStyle/>
            <a:p>
              <a:pPr marL="342900" indent="-342900">
                <a:buFont typeface="+mj-lt"/>
                <a:buAutoNum type="arabicPeriod"/>
              </a:pPr>
              <a:r>
                <a:rPr lang="en-US" sz="1600" dirty="0">
                  <a:latin typeface="Arial Nova" panose="020B0504020202020204" pitchFamily="34" charset="0"/>
                </a:rPr>
                <a:t>The World Happiness Report – United Nations</a:t>
              </a:r>
            </a:p>
            <a:p>
              <a:pPr marL="342900" indent="-342900">
                <a:buFont typeface="+mj-lt"/>
                <a:buAutoNum type="arabicPeriod"/>
              </a:pPr>
              <a:r>
                <a:rPr lang="en-US" sz="1600" dirty="0">
                  <a:latin typeface="Arial Nova" panose="020B0504020202020204" pitchFamily="34" charset="0"/>
                </a:rPr>
                <a:t>Country and State Coordinates – </a:t>
              </a:r>
              <a:r>
                <a:rPr lang="en-US" sz="1600" dirty="0" err="1">
                  <a:latin typeface="Arial Nova" panose="020B0504020202020204" pitchFamily="34" charset="0"/>
                </a:rPr>
                <a:t>Developers.Google</a:t>
              </a:r>
              <a:endParaRPr lang="en-US" sz="1600" dirty="0">
                <a:latin typeface="Arial Nova" panose="020B0504020202020204" pitchFamily="34" charset="0"/>
              </a:endParaRPr>
            </a:p>
            <a:p>
              <a:pPr marL="342900" indent="-342900">
                <a:buFont typeface="+mj-lt"/>
                <a:buAutoNum type="arabicPeriod"/>
              </a:pPr>
              <a:r>
                <a:rPr lang="en-US" sz="1600" dirty="0">
                  <a:latin typeface="Arial Nova" panose="020B0504020202020204" pitchFamily="34" charset="0"/>
                </a:rPr>
                <a:t>Depression Rate by Country – WHO (*2016 drove the year for the analysis)</a:t>
              </a:r>
            </a:p>
            <a:p>
              <a:pPr marL="342900" indent="-342900">
                <a:buFont typeface="+mj-lt"/>
                <a:buAutoNum type="arabicPeriod"/>
              </a:pPr>
              <a:r>
                <a:rPr lang="en-US" sz="1600" dirty="0">
                  <a:latin typeface="Arial Nova" panose="020B0504020202020204" pitchFamily="34" charset="0"/>
                </a:rPr>
                <a:t>API from worldweatheronline.com – Cloudiness = Cloud Coverage, Sunlight Min, Temp (F)</a:t>
              </a:r>
            </a:p>
          </p:txBody>
        </p:sp>
      </p:grpSp>
      <p:sp>
        <p:nvSpPr>
          <p:cNvPr id="19" name="Title 1">
            <a:extLst>
              <a:ext uri="{FF2B5EF4-FFF2-40B4-BE49-F238E27FC236}">
                <a16:creationId xmlns:a16="http://schemas.microsoft.com/office/drawing/2014/main" id="{46B2BF5F-6D8C-4C94-86C4-FC2D90A683AC}"/>
              </a:ext>
            </a:extLst>
          </p:cNvPr>
          <p:cNvSpPr>
            <a:spLocks noGrp="1"/>
          </p:cNvSpPr>
          <p:nvPr>
            <p:ph type="title"/>
          </p:nvPr>
        </p:nvSpPr>
        <p:spPr>
          <a:xfrm>
            <a:off x="838200" y="8661"/>
            <a:ext cx="10515600" cy="731520"/>
          </a:xfrm>
        </p:spPr>
        <p:txBody>
          <a:bodyPr anchor="b"/>
          <a:lstStyle/>
          <a:p>
            <a:pPr algn="ctr"/>
            <a:r>
              <a:rPr lang="en-US" dirty="0">
                <a:latin typeface="Arial Rounded MT Bold" panose="020F0704030504030204" pitchFamily="34" charset="0"/>
              </a:rPr>
              <a:t>Research Questions | Data Sources</a:t>
            </a:r>
          </a:p>
        </p:txBody>
      </p:sp>
      <p:grpSp>
        <p:nvGrpSpPr>
          <p:cNvPr id="20" name="Group 19">
            <a:extLst>
              <a:ext uri="{FF2B5EF4-FFF2-40B4-BE49-F238E27FC236}">
                <a16:creationId xmlns:a16="http://schemas.microsoft.com/office/drawing/2014/main" id="{17229642-88B5-4EC0-B3EF-140FE0996D55}"/>
              </a:ext>
            </a:extLst>
          </p:cNvPr>
          <p:cNvGrpSpPr/>
          <p:nvPr/>
        </p:nvGrpSpPr>
        <p:grpSpPr>
          <a:xfrm>
            <a:off x="883920" y="2655095"/>
            <a:ext cx="5257427" cy="3439655"/>
            <a:chOff x="354765" y="1785628"/>
            <a:chExt cx="4273845" cy="3439655"/>
          </a:xfrm>
        </p:grpSpPr>
        <p:sp>
          <p:nvSpPr>
            <p:cNvPr id="21" name="Rectangle: Rounded Corners 20">
              <a:extLst>
                <a:ext uri="{FF2B5EF4-FFF2-40B4-BE49-F238E27FC236}">
                  <a16:creationId xmlns:a16="http://schemas.microsoft.com/office/drawing/2014/main" id="{2593A409-52A2-4F23-AC79-43F2BD12A9A3}"/>
                </a:ext>
              </a:extLst>
            </p:cNvPr>
            <p:cNvSpPr/>
            <p:nvPr/>
          </p:nvSpPr>
          <p:spPr>
            <a:xfrm>
              <a:off x="354765" y="2153966"/>
              <a:ext cx="4154497" cy="288142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E52656C9-F414-4A5C-9ABA-94D1C5DCA92B}"/>
                </a:ext>
              </a:extLst>
            </p:cNvPr>
            <p:cNvSpPr txBox="1"/>
            <p:nvPr/>
          </p:nvSpPr>
          <p:spPr>
            <a:xfrm>
              <a:off x="1872206" y="1785628"/>
              <a:ext cx="2756404" cy="523220"/>
            </a:xfrm>
            <a:prstGeom prst="rect">
              <a:avLst/>
            </a:prstGeom>
            <a:noFill/>
          </p:spPr>
          <p:txBody>
            <a:bodyPr wrap="square" rtlCol="0">
              <a:spAutoFit/>
            </a:bodyPr>
            <a:lstStyle/>
            <a:p>
              <a:pPr algn="ctr"/>
              <a:r>
                <a:rPr lang="en-US" sz="2800" dirty="0">
                  <a:solidFill>
                    <a:srgbClr val="FFFF00"/>
                  </a:solidFill>
                  <a:latin typeface="STHupo" panose="02010800040101010101" pitchFamily="2" charset="-122"/>
                  <a:ea typeface="STHupo" panose="02010800040101010101" pitchFamily="2" charset="-122"/>
                </a:rPr>
                <a:t>USA Datasets:</a:t>
              </a:r>
            </a:p>
          </p:txBody>
        </p:sp>
        <p:sp>
          <p:nvSpPr>
            <p:cNvPr id="23" name="TextBox 22">
              <a:extLst>
                <a:ext uri="{FF2B5EF4-FFF2-40B4-BE49-F238E27FC236}">
                  <a16:creationId xmlns:a16="http://schemas.microsoft.com/office/drawing/2014/main" id="{A37EF666-29DC-4D76-AB6D-E6F03BC46DCC}"/>
                </a:ext>
              </a:extLst>
            </p:cNvPr>
            <p:cNvSpPr txBox="1"/>
            <p:nvPr/>
          </p:nvSpPr>
          <p:spPr>
            <a:xfrm>
              <a:off x="561365" y="2178295"/>
              <a:ext cx="3996979" cy="3046988"/>
            </a:xfrm>
            <a:prstGeom prst="rect">
              <a:avLst/>
            </a:prstGeom>
            <a:noFill/>
          </p:spPr>
          <p:txBody>
            <a:bodyPr wrap="square" rtlCol="0">
              <a:spAutoFit/>
            </a:bodyPr>
            <a:lstStyle/>
            <a:p>
              <a:pPr marL="342900" indent="-342900">
                <a:buFont typeface="+mj-lt"/>
                <a:buAutoNum type="arabicPeriod"/>
              </a:pPr>
              <a:r>
                <a:rPr lang="en-US" sz="1600" dirty="0">
                  <a:latin typeface="Arial Nova" panose="020B0504020202020204" pitchFamily="34" charset="0"/>
                </a:rPr>
                <a:t>Happiest States in America – Wallet Hub</a:t>
              </a:r>
            </a:p>
            <a:p>
              <a:pPr marL="800100" lvl="1" indent="-342900">
                <a:buFont typeface="+mj-lt"/>
                <a:buAutoNum type="alphaLcParenR"/>
              </a:pPr>
              <a:r>
                <a:rPr lang="en-US" sz="1600" dirty="0">
                  <a:latin typeface="Arial Nova" panose="020B0504020202020204" pitchFamily="34" charset="0"/>
                </a:rPr>
                <a:t>emotional and physical well being, </a:t>
              </a:r>
            </a:p>
            <a:p>
              <a:pPr marL="800100" lvl="1" indent="-342900">
                <a:buFont typeface="+mj-lt"/>
                <a:buAutoNum type="alphaLcParenR"/>
              </a:pPr>
              <a:r>
                <a:rPr lang="en-US" sz="1600" dirty="0">
                  <a:latin typeface="Arial Nova" panose="020B0504020202020204" pitchFamily="34" charset="0"/>
                </a:rPr>
                <a:t>work environment, and </a:t>
              </a:r>
            </a:p>
            <a:p>
              <a:pPr marL="800100" lvl="1" indent="-342900">
                <a:buFont typeface="+mj-lt"/>
                <a:buAutoNum type="alphaLcParenR"/>
              </a:pPr>
              <a:r>
                <a:rPr lang="en-US" sz="1600" dirty="0">
                  <a:latin typeface="Arial Nova" panose="020B0504020202020204" pitchFamily="34" charset="0"/>
                </a:rPr>
                <a:t>community &amp; environment drawn from data reported in studies since 2010. </a:t>
              </a:r>
            </a:p>
            <a:p>
              <a:pPr marL="342900" indent="-342900">
                <a:buFont typeface="+mj-lt"/>
                <a:buAutoNum type="arabicPeriod"/>
              </a:pPr>
              <a:r>
                <a:rPr lang="en-US" sz="1600" dirty="0">
                  <a:latin typeface="Arial Nova" panose="020B0504020202020204" pitchFamily="34" charset="0"/>
                </a:rPr>
                <a:t>Country and State Coordinates – </a:t>
              </a:r>
              <a:r>
                <a:rPr lang="en-US" sz="1600" dirty="0" err="1">
                  <a:latin typeface="Arial Nova" panose="020B0504020202020204" pitchFamily="34" charset="0"/>
                </a:rPr>
                <a:t>Developers.Google</a:t>
              </a:r>
              <a:endParaRPr lang="en-US" sz="1600" dirty="0">
                <a:latin typeface="Arial Nova" panose="020B0504020202020204" pitchFamily="34" charset="0"/>
              </a:endParaRPr>
            </a:p>
            <a:p>
              <a:pPr marL="342900" indent="-342900">
                <a:buFont typeface="+mj-lt"/>
                <a:buAutoNum type="arabicPeriod"/>
              </a:pPr>
              <a:r>
                <a:rPr lang="en-US" sz="1600" dirty="0">
                  <a:latin typeface="Arial Nova" panose="020B0504020202020204" pitchFamily="34" charset="0"/>
                </a:rPr>
                <a:t>Current Results Weather and Science Report – Cloudiness = % of Cloudy Days, % of Sunlight because our data was missing data for three states for total sunlight hours, Temp (F)</a:t>
              </a:r>
            </a:p>
            <a:p>
              <a:pPr marL="342900" indent="-342900">
                <a:buFont typeface="+mj-lt"/>
                <a:buAutoNum type="arabicPeriod"/>
              </a:pPr>
              <a:endParaRPr lang="en-US" sz="1600" dirty="0">
                <a:latin typeface="Arial Nova" panose="020B0504020202020204" pitchFamily="34" charset="0"/>
              </a:endParaRPr>
            </a:p>
          </p:txBody>
        </p:sp>
      </p:grpSp>
    </p:spTree>
    <p:extLst>
      <p:ext uri="{BB962C8B-B14F-4D97-AF65-F5344CB8AC3E}">
        <p14:creationId xmlns:p14="http://schemas.microsoft.com/office/powerpoint/2010/main" val="1202370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910C93-9530-4209-8900-385F6A2BAA0E}"/>
              </a:ext>
            </a:extLst>
          </p:cNvPr>
          <p:cNvSpPr txBox="1">
            <a:spLocks/>
          </p:cNvSpPr>
          <p:nvPr/>
        </p:nvSpPr>
        <p:spPr>
          <a:xfrm>
            <a:off x="838199" y="0"/>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Data Cleanup &amp; Exploration Process</a:t>
            </a:r>
          </a:p>
        </p:txBody>
      </p:sp>
      <p:graphicFrame>
        <p:nvGraphicFramePr>
          <p:cNvPr id="16" name="Table 15">
            <a:extLst>
              <a:ext uri="{FF2B5EF4-FFF2-40B4-BE49-F238E27FC236}">
                <a16:creationId xmlns:a16="http://schemas.microsoft.com/office/drawing/2014/main" id="{71CE8B3D-BFE7-42A1-A58E-31E5B5864C0E}"/>
              </a:ext>
            </a:extLst>
          </p:cNvPr>
          <p:cNvGraphicFramePr>
            <a:graphicFrameLocks noGrp="1"/>
          </p:cNvGraphicFramePr>
          <p:nvPr>
            <p:extLst>
              <p:ext uri="{D42A27DB-BD31-4B8C-83A1-F6EECF244321}">
                <p14:modId xmlns:p14="http://schemas.microsoft.com/office/powerpoint/2010/main" val="925970497"/>
              </p:ext>
            </p:extLst>
          </p:nvPr>
        </p:nvGraphicFramePr>
        <p:xfrm>
          <a:off x="393896" y="801418"/>
          <a:ext cx="11430000" cy="301752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2247930815"/>
                    </a:ext>
                  </a:extLst>
                </a:gridCol>
              </a:tblGrid>
              <a:tr h="30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65000"/>
                              <a:lumOff val="35000"/>
                            </a:schemeClr>
                          </a:solidFill>
                          <a:latin typeface="Arial Rounded MT Bold" panose="020F0704030504030204" pitchFamily="34" charset="0"/>
                        </a:rPr>
                        <a:t>World Happiness Report</a:t>
                      </a:r>
                    </a:p>
                  </a:txBody>
                  <a:tcPr>
                    <a:solidFill>
                      <a:schemeClr val="bg1"/>
                    </a:solidFill>
                  </a:tcPr>
                </a:tc>
                <a:extLst>
                  <a:ext uri="{0D108BD9-81ED-4DB2-BD59-A6C34878D82A}">
                    <a16:rowId xmlns:a16="http://schemas.microsoft.com/office/drawing/2014/main" val="579068863"/>
                  </a:ext>
                </a:extLst>
              </a:tr>
              <a:tr h="2213277">
                <a:tc>
                  <a:txBody>
                    <a:bodyPr/>
                    <a:lstStyle/>
                    <a:p>
                      <a:pPr algn="l"/>
                      <a:r>
                        <a:rPr lang="en-US" sz="1400" dirty="0">
                          <a:latin typeface="Arial Nova" panose="020B0504020202020204" pitchFamily="34" charset="0"/>
                        </a:rPr>
                        <a:t>Using datasets from the WHR and the World Health Organization’s information on depression rates we were able to compare the rate of depression by country to the relevant WHR ranking. To extract only countries with information in both reports, we combined the datasets using an inner merge on the country name. Then narrowed our focus to 2016.</a:t>
                      </a:r>
                    </a:p>
                    <a:p>
                      <a:pPr algn="l"/>
                      <a:endParaRPr lang="en-US" sz="1400" dirty="0">
                        <a:latin typeface="Arial Nova" panose="020B0504020202020204" pitchFamily="34" charset="0"/>
                      </a:endParaRPr>
                    </a:p>
                    <a:p>
                      <a:pPr algn="l"/>
                      <a:r>
                        <a:rPr lang="en-US" sz="1400" b="1" dirty="0">
                          <a:latin typeface="Arial Nova" panose="020B0504020202020204" pitchFamily="34" charset="0"/>
                        </a:rPr>
                        <a:t>Happiness vs. Rate of Depression: </a:t>
                      </a:r>
                      <a:r>
                        <a:rPr lang="en-US" sz="1400" dirty="0">
                          <a:latin typeface="Arial Nova" panose="020B0504020202020204" pitchFamily="34" charset="0"/>
                        </a:rPr>
                        <a:t>Using groupby to organize by region, we calculated the average happiness rating and average rate of depression for side by side comparison </a:t>
                      </a:r>
                    </a:p>
                    <a:p>
                      <a:pPr algn="l"/>
                      <a:endParaRPr lang="en-US" sz="1400" dirty="0">
                        <a:latin typeface="Arial Nova" panose="020B0504020202020204" pitchFamily="34" charset="0"/>
                      </a:endParaRPr>
                    </a:p>
                    <a:p>
                      <a:pPr algn="l"/>
                      <a:r>
                        <a:rPr lang="en-US" sz="1400" b="1" dirty="0">
                          <a:latin typeface="Arial Nova" panose="020B0504020202020204" pitchFamily="34" charset="0"/>
                        </a:rPr>
                        <a:t>Happiness vs. Depression by Latitude: </a:t>
                      </a:r>
                      <a:r>
                        <a:rPr lang="en-US" sz="1400" dirty="0">
                          <a:latin typeface="Arial Nova" panose="020B0504020202020204" pitchFamily="34" charset="0"/>
                        </a:rPr>
                        <a:t>By merging in latitude and longitude for the countries and breaking into 5 groups of happiness score values, we were able to produce charts showing the WHR rankings based on latitude (rainbow scatterplot), including a line for the equator. Applied the same process for the depression values producing the blue scale scatterplot.</a:t>
                      </a:r>
                    </a:p>
                    <a:p>
                      <a:pPr algn="l"/>
                      <a:endParaRPr lang="en-US" sz="1400" dirty="0">
                        <a:latin typeface="Arial Nova" panose="020B0504020202020204" pitchFamily="34" charset="0"/>
                      </a:endParaRPr>
                    </a:p>
                    <a:p>
                      <a:pPr algn="l"/>
                      <a:r>
                        <a:rPr lang="en-US" sz="1400" dirty="0">
                          <a:latin typeface="Arial Nova" panose="020B0504020202020204" pitchFamily="34" charset="0"/>
                        </a:rPr>
                        <a:t>Combined the data into a scatterplot for happiness score vs depression, found no correlation</a:t>
                      </a:r>
                    </a:p>
                  </a:txBody>
                  <a:tcPr/>
                </a:tc>
                <a:extLst>
                  <a:ext uri="{0D108BD9-81ED-4DB2-BD59-A6C34878D82A}">
                    <a16:rowId xmlns:a16="http://schemas.microsoft.com/office/drawing/2014/main" val="198351135"/>
                  </a:ext>
                </a:extLst>
              </a:tr>
            </a:tbl>
          </a:graphicData>
        </a:graphic>
      </p:graphicFrame>
      <p:graphicFrame>
        <p:nvGraphicFramePr>
          <p:cNvPr id="19" name="Table 18">
            <a:extLst>
              <a:ext uri="{FF2B5EF4-FFF2-40B4-BE49-F238E27FC236}">
                <a16:creationId xmlns:a16="http://schemas.microsoft.com/office/drawing/2014/main" id="{ADD9CD99-635C-475B-B1C0-7672BE915295}"/>
              </a:ext>
            </a:extLst>
          </p:cNvPr>
          <p:cNvGraphicFramePr>
            <a:graphicFrameLocks noGrp="1"/>
          </p:cNvGraphicFramePr>
          <p:nvPr>
            <p:extLst>
              <p:ext uri="{D42A27DB-BD31-4B8C-83A1-F6EECF244321}">
                <p14:modId xmlns:p14="http://schemas.microsoft.com/office/powerpoint/2010/main" val="4169670781"/>
              </p:ext>
            </p:extLst>
          </p:nvPr>
        </p:nvGraphicFramePr>
        <p:xfrm>
          <a:off x="393895" y="4439778"/>
          <a:ext cx="11430000" cy="2164080"/>
        </p:xfrm>
        <a:graphic>
          <a:graphicData uri="http://schemas.openxmlformats.org/drawingml/2006/table">
            <a:tbl>
              <a:tblPr firstRow="1" bandRow="1">
                <a:tableStyleId>{5C22544A-7EE6-4342-B048-85BDC9FD1C3A}</a:tableStyleId>
              </a:tblPr>
              <a:tblGrid>
                <a:gridCol w="11430000">
                  <a:extLst>
                    <a:ext uri="{9D8B030D-6E8A-4147-A177-3AD203B41FA5}">
                      <a16:colId xmlns:a16="http://schemas.microsoft.com/office/drawing/2014/main" val="95943757"/>
                    </a:ext>
                  </a:extLst>
                </a:gridCol>
              </a:tblGrid>
              <a:tr h="365628">
                <a:tc>
                  <a:txBody>
                    <a:bodyPr/>
                    <a:lstStyle/>
                    <a:p>
                      <a:pPr algn="ctr"/>
                      <a:r>
                        <a:rPr lang="en-US" sz="1800" dirty="0">
                          <a:solidFill>
                            <a:schemeClr val="tx1">
                              <a:lumMod val="65000"/>
                              <a:lumOff val="35000"/>
                            </a:schemeClr>
                          </a:solidFill>
                          <a:latin typeface="Arial Rounded MT Bold" panose="020F0704030504030204" pitchFamily="34" charset="0"/>
                        </a:rPr>
                        <a:t>Weather API, World Happiness Report and Rate of Depression Data Exploration</a:t>
                      </a:r>
                    </a:p>
                  </a:txBody>
                  <a:tcPr>
                    <a:solidFill>
                      <a:schemeClr val="bg1"/>
                    </a:solidFill>
                  </a:tcPr>
                </a:tc>
                <a:extLst>
                  <a:ext uri="{0D108BD9-81ED-4DB2-BD59-A6C34878D82A}">
                    <a16:rowId xmlns:a16="http://schemas.microsoft.com/office/drawing/2014/main" val="1639498651"/>
                  </a:ext>
                </a:extLst>
              </a:tr>
              <a:tr h="1482854">
                <a:tc>
                  <a:txBody>
                    <a:bodyPr/>
                    <a:lstStyle/>
                    <a:p>
                      <a:r>
                        <a:rPr lang="en-US" sz="1400" dirty="0">
                          <a:latin typeface="Arial Nova" panose="020B0504020202020204" pitchFamily="34" charset="0"/>
                        </a:rPr>
                        <a:t>Extracted top 10, middle 10, and bottom 10 countries as ranked on the WHR with latitude and longitude and combined with the weather data. Then using a data frame merge to isolate the happiness and depression data from original dataset (inner merge) we were able to produce scatterplots for each of the groupings based on WHR ranking, temperature, yearly sunlight and cloud cover for comparison against latitude and longitude. Applied the same process for the depression values. </a:t>
                      </a:r>
                    </a:p>
                    <a:p>
                      <a:endParaRPr lang="en-US" sz="1400" dirty="0">
                        <a:latin typeface="Arial Nova" panose="020B0504020202020204" pitchFamily="34" charset="0"/>
                      </a:endParaRPr>
                    </a:p>
                    <a:p>
                      <a:r>
                        <a:rPr lang="en-US" sz="1400" dirty="0">
                          <a:latin typeface="Arial Nova" panose="020B0504020202020204" pitchFamily="34" charset="0"/>
                        </a:rPr>
                        <a:t>There does seem to be a correlation between temperature (which sunlight and cloud cover affect) and the happiness report.  Cooler temperatures are correlated with a better ranking, for the most part (some outliers); higher temps correlate with lower ranking; and this all fits with the latitude comparison to happiness rank.</a:t>
                      </a:r>
                    </a:p>
                  </a:txBody>
                  <a:tcPr>
                    <a:solidFill>
                      <a:schemeClr val="accent3">
                        <a:lumMod val="40000"/>
                        <a:lumOff val="60000"/>
                      </a:schemeClr>
                    </a:solidFill>
                  </a:tcPr>
                </a:tc>
                <a:extLst>
                  <a:ext uri="{0D108BD9-81ED-4DB2-BD59-A6C34878D82A}">
                    <a16:rowId xmlns:a16="http://schemas.microsoft.com/office/drawing/2014/main" val="2683006474"/>
                  </a:ext>
                </a:extLst>
              </a:tr>
            </a:tbl>
          </a:graphicData>
        </a:graphic>
      </p:graphicFrame>
    </p:spTree>
    <p:extLst>
      <p:ext uri="{BB962C8B-B14F-4D97-AF65-F5344CB8AC3E}">
        <p14:creationId xmlns:p14="http://schemas.microsoft.com/office/powerpoint/2010/main" val="1559904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3B2B0-1427-4FE3-A9B8-986FD784A45A}"/>
              </a:ext>
            </a:extLst>
          </p:cNvPr>
          <p:cNvPicPr>
            <a:picLocks/>
          </p:cNvPicPr>
          <p:nvPr/>
        </p:nvPicPr>
        <p:blipFill rotWithShape="1">
          <a:blip r:embed="rId2">
            <a:extLst>
              <a:ext uri="{28A0092B-C50C-407E-A947-70E740481C1C}">
                <a14:useLocalDpi xmlns:a14="http://schemas.microsoft.com/office/drawing/2010/main" val="0"/>
              </a:ext>
            </a:extLst>
          </a:blip>
          <a:srcRect/>
          <a:stretch/>
        </p:blipFill>
        <p:spPr>
          <a:xfrm>
            <a:off x="6916616" y="1014761"/>
            <a:ext cx="5120640" cy="5723667"/>
          </a:xfrm>
          <a:prstGeom prst="rect">
            <a:avLst/>
          </a:prstGeom>
          <a:ln w="28575">
            <a:solidFill>
              <a:schemeClr val="tx1"/>
            </a:solidFill>
          </a:ln>
        </p:spPr>
      </p:pic>
      <p:pic>
        <p:nvPicPr>
          <p:cNvPr id="5" name="Picture 4">
            <a:extLst>
              <a:ext uri="{FF2B5EF4-FFF2-40B4-BE49-F238E27FC236}">
                <a16:creationId xmlns:a16="http://schemas.microsoft.com/office/drawing/2014/main" id="{80429E9C-0A19-44C1-9764-E30DC42E05D0}"/>
              </a:ext>
            </a:extLst>
          </p:cNvPr>
          <p:cNvPicPr>
            <a:picLocks/>
          </p:cNvPicPr>
          <p:nvPr/>
        </p:nvPicPr>
        <p:blipFill rotWithShape="1">
          <a:blip r:embed="rId3">
            <a:extLst>
              <a:ext uri="{28A0092B-C50C-407E-A947-70E740481C1C}">
                <a14:useLocalDpi xmlns:a14="http://schemas.microsoft.com/office/drawing/2010/main" val="0"/>
              </a:ext>
            </a:extLst>
          </a:blip>
          <a:srcRect/>
          <a:stretch/>
        </p:blipFill>
        <p:spPr>
          <a:xfrm>
            <a:off x="154744" y="1014762"/>
            <a:ext cx="5120640" cy="5730700"/>
          </a:xfrm>
          <a:prstGeom prst="rect">
            <a:avLst/>
          </a:prstGeom>
          <a:ln w="28575">
            <a:solidFill>
              <a:schemeClr val="tx1"/>
            </a:solidFill>
          </a:ln>
        </p:spPr>
      </p:pic>
      <p:sp>
        <p:nvSpPr>
          <p:cNvPr id="6" name="Rectangle 5">
            <a:extLst>
              <a:ext uri="{FF2B5EF4-FFF2-40B4-BE49-F238E27FC236}">
                <a16:creationId xmlns:a16="http://schemas.microsoft.com/office/drawing/2014/main" id="{62D9D930-8ED5-4B6C-BA59-827A012B7A06}"/>
              </a:ext>
            </a:extLst>
          </p:cNvPr>
          <p:cNvSpPr/>
          <p:nvPr/>
        </p:nvSpPr>
        <p:spPr>
          <a:xfrm>
            <a:off x="4907280" y="2057406"/>
            <a:ext cx="2377440" cy="4572000"/>
          </a:xfrm>
          <a:prstGeom prst="rect">
            <a:avLst/>
          </a:prstGeom>
          <a:solidFill>
            <a:schemeClr val="bg1">
              <a:lumMod val="85000"/>
            </a:schemeClr>
          </a:solidFill>
          <a:ln w="38100">
            <a:solidFill>
              <a:srgbClr val="0E8BF7"/>
            </a:solidFill>
          </a:ln>
        </p:spPr>
        <p:txBody>
          <a:bodyPr wrap="square">
            <a:spAutoFit/>
          </a:bodyPr>
          <a:lstStyle/>
          <a:p>
            <a:pPr lvl="0" algn="ctr">
              <a:defRPr/>
            </a:pPr>
            <a:r>
              <a:rPr lang="en-US" sz="1400" dirty="0">
                <a:latin typeface="Arial Nova" panose="020B0504020202020204" pitchFamily="34" charset="0"/>
              </a:rPr>
              <a:t>Christiane used an API connection from worldweatheronline.com to collect historical weather data. From there we pulled data on temperature, sunrise, sunset and cloud cover passing the latitude and longitude. This API returns the data per day. The metric we decided to use in order to get the actual sunlight is to calculate the minutes between sunset and sunrise and apply the percentage of cloud cover subtracting those minutes, providing the total number of minutes annually, that each country had in 2016</a:t>
            </a:r>
          </a:p>
        </p:txBody>
      </p:sp>
      <p:sp>
        <p:nvSpPr>
          <p:cNvPr id="7" name="Rectangle 6">
            <a:extLst>
              <a:ext uri="{FF2B5EF4-FFF2-40B4-BE49-F238E27FC236}">
                <a16:creationId xmlns:a16="http://schemas.microsoft.com/office/drawing/2014/main" id="{88A59725-84D2-4761-B6FD-03C9A3D483A3}"/>
              </a:ext>
            </a:extLst>
          </p:cNvPr>
          <p:cNvSpPr/>
          <p:nvPr/>
        </p:nvSpPr>
        <p:spPr>
          <a:xfrm>
            <a:off x="3920180" y="21092"/>
            <a:ext cx="4351640" cy="830997"/>
          </a:xfrm>
          <a:prstGeom prst="rect">
            <a:avLst/>
          </a:prstGeom>
        </p:spPr>
        <p:txBody>
          <a:bodyPr wrap="square">
            <a:spAutoFit/>
          </a:bodyPr>
          <a:lstStyle/>
          <a:p>
            <a:pPr algn="ctr"/>
            <a:r>
              <a:rPr lang="en-US" sz="4800" dirty="0">
                <a:ln>
                  <a:solidFill>
                    <a:srgbClr val="0E8BF7"/>
                  </a:solidFill>
                </a:ln>
                <a:solidFill>
                  <a:schemeClr val="bg1"/>
                </a:solidFill>
                <a:latin typeface="Arial Rounded MT Bold" panose="020F0704030504030204" pitchFamily="34" charset="0"/>
              </a:rPr>
              <a:t>Weather API</a:t>
            </a:r>
            <a:endParaRPr lang="en-US" sz="4800" dirty="0">
              <a:ln>
                <a:solidFill>
                  <a:srgbClr val="0E8BF7"/>
                </a:solidFill>
              </a:ln>
              <a:solidFill>
                <a:schemeClr val="bg1"/>
              </a:solidFill>
            </a:endParaRPr>
          </a:p>
        </p:txBody>
      </p:sp>
    </p:spTree>
    <p:extLst>
      <p:ext uri="{BB962C8B-B14F-4D97-AF65-F5344CB8AC3E}">
        <p14:creationId xmlns:p14="http://schemas.microsoft.com/office/powerpoint/2010/main" val="122703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910C93-9530-4209-8900-385F6A2BAA0E}"/>
              </a:ext>
            </a:extLst>
          </p:cNvPr>
          <p:cNvSpPr txBox="1">
            <a:spLocks/>
          </p:cNvSpPr>
          <p:nvPr/>
        </p:nvSpPr>
        <p:spPr>
          <a:xfrm>
            <a:off x="838199" y="0"/>
            <a:ext cx="10515600" cy="7315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Rounded MT Bold" panose="020F0704030504030204" pitchFamily="34" charset="0"/>
              </a:rPr>
              <a:t>Data Cleanup &amp; Exploration Process</a:t>
            </a:r>
          </a:p>
        </p:txBody>
      </p:sp>
      <p:sp>
        <p:nvSpPr>
          <p:cNvPr id="2" name="TextBox 1">
            <a:extLst>
              <a:ext uri="{FF2B5EF4-FFF2-40B4-BE49-F238E27FC236}">
                <a16:creationId xmlns:a16="http://schemas.microsoft.com/office/drawing/2014/main" id="{B87AA123-574D-4020-9C11-2EA686C6B8DB}"/>
              </a:ext>
            </a:extLst>
          </p:cNvPr>
          <p:cNvSpPr txBox="1"/>
          <p:nvPr/>
        </p:nvSpPr>
        <p:spPr>
          <a:xfrm>
            <a:off x="10747717" y="270114"/>
            <a:ext cx="1076178" cy="369332"/>
          </a:xfrm>
          <a:prstGeom prst="rect">
            <a:avLst/>
          </a:prstGeom>
          <a:noFill/>
        </p:spPr>
        <p:txBody>
          <a:bodyPr wrap="square" rtlCol="0">
            <a:spAutoFit/>
          </a:bodyPr>
          <a:lstStyle/>
          <a:p>
            <a:r>
              <a:rPr lang="en-US" dirty="0">
                <a:latin typeface="Arial Nova" panose="020B0504020202020204" pitchFamily="34" charset="0"/>
              </a:rPr>
              <a:t>cont.</a:t>
            </a:r>
          </a:p>
        </p:txBody>
      </p:sp>
      <p:pic>
        <p:nvPicPr>
          <p:cNvPr id="5" name="Picture 4">
            <a:extLst>
              <a:ext uri="{FF2B5EF4-FFF2-40B4-BE49-F238E27FC236}">
                <a16:creationId xmlns:a16="http://schemas.microsoft.com/office/drawing/2014/main" id="{6695B211-8077-481E-A241-7CF208C29E4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6552" y="953086"/>
            <a:ext cx="4882630" cy="5700931"/>
          </a:xfrm>
          <a:prstGeom prst="rect">
            <a:avLst/>
          </a:prstGeom>
          <a:ln w="28575">
            <a:solidFill>
              <a:schemeClr val="tx1"/>
            </a:solidFill>
          </a:ln>
        </p:spPr>
      </p:pic>
      <p:pic>
        <p:nvPicPr>
          <p:cNvPr id="4" name="Picture 3">
            <a:extLst>
              <a:ext uri="{FF2B5EF4-FFF2-40B4-BE49-F238E27FC236}">
                <a16:creationId xmlns:a16="http://schemas.microsoft.com/office/drawing/2014/main" id="{A0728173-573F-43D6-AE86-F568D6CA81C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250735" y="3117750"/>
            <a:ext cx="6724713" cy="3536267"/>
          </a:xfrm>
          <a:prstGeom prst="rect">
            <a:avLst/>
          </a:prstGeom>
          <a:ln w="28575">
            <a:solidFill>
              <a:schemeClr val="tx1"/>
            </a:solidFill>
          </a:ln>
        </p:spPr>
      </p:pic>
    </p:spTree>
    <p:extLst>
      <p:ext uri="{BB962C8B-B14F-4D97-AF65-F5344CB8AC3E}">
        <p14:creationId xmlns:p14="http://schemas.microsoft.com/office/powerpoint/2010/main" val="3812601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E434048-9B92-4ACA-AADE-FC43633CFC88}"/>
              </a:ext>
            </a:extLst>
          </p:cNvPr>
          <p:cNvSpPr txBox="1">
            <a:spLocks/>
          </p:cNvSpPr>
          <p:nvPr/>
        </p:nvSpPr>
        <p:spPr>
          <a:xfrm>
            <a:off x="655320" y="2671011"/>
            <a:ext cx="5257803" cy="24271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dirty="0"/>
              <a:t>What we learned</a:t>
            </a:r>
          </a:p>
        </p:txBody>
      </p:sp>
      <p:cxnSp>
        <p:nvCxnSpPr>
          <p:cNvPr id="16" name="Straight Arrow Connector 1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3EAAA9-FF22-474E-8094-0F45AD5EC8EB}"/>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5913124"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Tree>
    <p:extLst>
      <p:ext uri="{BB962C8B-B14F-4D97-AF65-F5344CB8AC3E}">
        <p14:creationId xmlns:p14="http://schemas.microsoft.com/office/powerpoint/2010/main" val="145125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1C397D-A211-414B-9736-0603665473E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4" name="TextBox 3">
            <a:extLst>
              <a:ext uri="{FF2B5EF4-FFF2-40B4-BE49-F238E27FC236}">
                <a16:creationId xmlns:a16="http://schemas.microsoft.com/office/drawing/2014/main" id="{E1B18C80-4959-40FF-B355-87970D6C38D8}"/>
              </a:ext>
            </a:extLst>
          </p:cNvPr>
          <p:cNvSpPr txBox="1"/>
          <p:nvPr/>
        </p:nvSpPr>
        <p:spPr>
          <a:xfrm>
            <a:off x="6536788" y="703384"/>
            <a:ext cx="5655212" cy="1200329"/>
          </a:xfrm>
          <a:prstGeom prst="rect">
            <a:avLst/>
          </a:prstGeom>
          <a:noFill/>
        </p:spPr>
        <p:txBody>
          <a:bodyPr wrap="square" rtlCol="0">
            <a:spAutoFit/>
          </a:bodyPr>
          <a:lstStyle/>
          <a:p>
            <a:r>
              <a:rPr lang="en-US" sz="7200" dirty="0">
                <a:latin typeface="STCaiyun" panose="02010800040101010101" pitchFamily="2" charset="-122"/>
                <a:ea typeface="STCaiyun" panose="02010800040101010101" pitchFamily="2" charset="-122"/>
              </a:rPr>
              <a:t>GLOBAL DATA</a:t>
            </a:r>
          </a:p>
        </p:txBody>
      </p:sp>
      <p:graphicFrame>
        <p:nvGraphicFramePr>
          <p:cNvPr id="2" name="Table 1">
            <a:extLst>
              <a:ext uri="{FF2B5EF4-FFF2-40B4-BE49-F238E27FC236}">
                <a16:creationId xmlns:a16="http://schemas.microsoft.com/office/drawing/2014/main" id="{FF8EDCD6-E9C6-4377-9D43-A5F538ED7405}"/>
              </a:ext>
            </a:extLst>
          </p:cNvPr>
          <p:cNvGraphicFramePr>
            <a:graphicFrameLocks noGrp="1"/>
          </p:cNvGraphicFramePr>
          <p:nvPr>
            <p:extLst>
              <p:ext uri="{D42A27DB-BD31-4B8C-83A1-F6EECF244321}">
                <p14:modId xmlns:p14="http://schemas.microsoft.com/office/powerpoint/2010/main" val="412825807"/>
              </p:ext>
            </p:extLst>
          </p:nvPr>
        </p:nvGraphicFramePr>
        <p:xfrm>
          <a:off x="126360" y="62037"/>
          <a:ext cx="1965911" cy="6733926"/>
        </p:xfrm>
        <a:graphic>
          <a:graphicData uri="http://schemas.openxmlformats.org/drawingml/2006/table">
            <a:tbl>
              <a:tblPr/>
              <a:tblGrid>
                <a:gridCol w="497399">
                  <a:extLst>
                    <a:ext uri="{9D8B030D-6E8A-4147-A177-3AD203B41FA5}">
                      <a16:colId xmlns:a16="http://schemas.microsoft.com/office/drawing/2014/main" val="1484251761"/>
                    </a:ext>
                  </a:extLst>
                </a:gridCol>
                <a:gridCol w="1468512">
                  <a:extLst>
                    <a:ext uri="{9D8B030D-6E8A-4147-A177-3AD203B41FA5}">
                      <a16:colId xmlns:a16="http://schemas.microsoft.com/office/drawing/2014/main" val="3260781494"/>
                    </a:ext>
                  </a:extLst>
                </a:gridCol>
              </a:tblGrid>
              <a:tr h="344832">
                <a:tc gridSpan="2">
                  <a:txBody>
                    <a:bodyPr/>
                    <a:lstStyle/>
                    <a:p>
                      <a:pPr algn="l" fontAlgn="ctr"/>
                      <a:r>
                        <a:rPr lang="en-US" sz="1200" b="0" i="0" u="none" strike="noStrike">
                          <a:solidFill>
                            <a:srgbClr val="000000"/>
                          </a:solidFill>
                          <a:effectLst/>
                          <a:latin typeface="Arial Nova" panose="020B0504020202020204" pitchFamily="34" charset="0"/>
                        </a:rPr>
                        <a:t>TOP 10 COUNTRIES</a:t>
                      </a:r>
                    </a:p>
                  </a:txBody>
                  <a:tcPr marL="63907" marR="7101" marT="7101"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380678255"/>
                  </a:ext>
                </a:extLst>
              </a:tr>
              <a:tr h="176217">
                <a:tc>
                  <a:txBody>
                    <a:bodyPr/>
                    <a:lstStyle/>
                    <a:p>
                      <a:pPr algn="l" fontAlgn="ctr"/>
                      <a:r>
                        <a:rPr lang="en-US" sz="1200" b="0" i="0" u="none" strike="noStrike">
                          <a:solidFill>
                            <a:srgbClr val="000000"/>
                          </a:solidFill>
                          <a:effectLst/>
                          <a:latin typeface="Arial Nova" panose="020B0504020202020204" pitchFamily="34" charset="0"/>
                        </a:rPr>
                        <a:t>1</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Denmark</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4424556"/>
                  </a:ext>
                </a:extLst>
              </a:tr>
              <a:tr h="176217">
                <a:tc>
                  <a:txBody>
                    <a:bodyPr/>
                    <a:lstStyle/>
                    <a:p>
                      <a:pPr algn="l" fontAlgn="ctr"/>
                      <a:r>
                        <a:rPr lang="en-US" sz="1200" b="0" i="0" u="none" strike="noStrike">
                          <a:solidFill>
                            <a:srgbClr val="000000"/>
                          </a:solidFill>
                          <a:effectLst/>
                          <a:latin typeface="Arial Nova" panose="020B0504020202020204" pitchFamily="34" charset="0"/>
                        </a:rPr>
                        <a:t>2</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Switzerland</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2853038"/>
                  </a:ext>
                </a:extLst>
              </a:tr>
              <a:tr h="176217">
                <a:tc>
                  <a:txBody>
                    <a:bodyPr/>
                    <a:lstStyle/>
                    <a:p>
                      <a:pPr algn="l" fontAlgn="ctr"/>
                      <a:r>
                        <a:rPr lang="en-US" sz="1200" b="0" i="0" u="none" strike="noStrike">
                          <a:solidFill>
                            <a:srgbClr val="000000"/>
                          </a:solidFill>
                          <a:effectLst/>
                          <a:latin typeface="Arial Nova" panose="020B0504020202020204" pitchFamily="34" charset="0"/>
                        </a:rPr>
                        <a:t>3</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Iceland</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877462"/>
                  </a:ext>
                </a:extLst>
              </a:tr>
              <a:tr h="176217">
                <a:tc>
                  <a:txBody>
                    <a:bodyPr/>
                    <a:lstStyle/>
                    <a:p>
                      <a:pPr algn="l" fontAlgn="ctr"/>
                      <a:r>
                        <a:rPr lang="en-US" sz="1200" b="0" i="0" u="none" strike="noStrike">
                          <a:solidFill>
                            <a:srgbClr val="000000"/>
                          </a:solidFill>
                          <a:effectLst/>
                          <a:latin typeface="Arial Nova" panose="020B0504020202020204" pitchFamily="34" charset="0"/>
                        </a:rPr>
                        <a:t>4</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Norway</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727892"/>
                  </a:ext>
                </a:extLst>
              </a:tr>
              <a:tr h="176217">
                <a:tc>
                  <a:txBody>
                    <a:bodyPr/>
                    <a:lstStyle/>
                    <a:p>
                      <a:pPr algn="l" fontAlgn="ctr"/>
                      <a:r>
                        <a:rPr lang="en-US" sz="1200" b="0" i="0" u="none" strike="noStrike">
                          <a:solidFill>
                            <a:srgbClr val="000000"/>
                          </a:solidFill>
                          <a:effectLst/>
                          <a:latin typeface="Arial Nova" panose="020B0504020202020204" pitchFamily="34" charset="0"/>
                        </a:rPr>
                        <a:t>5</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Finland</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6643349"/>
                  </a:ext>
                </a:extLst>
              </a:tr>
              <a:tr h="176217">
                <a:tc>
                  <a:txBody>
                    <a:bodyPr/>
                    <a:lstStyle/>
                    <a:p>
                      <a:pPr algn="l" fontAlgn="ctr"/>
                      <a:r>
                        <a:rPr lang="en-US" sz="1200" b="0" i="0" u="none" strike="noStrike">
                          <a:solidFill>
                            <a:srgbClr val="000000"/>
                          </a:solidFill>
                          <a:effectLst/>
                          <a:latin typeface="Arial Nova" panose="020B0504020202020204" pitchFamily="34" charset="0"/>
                        </a:rPr>
                        <a:t>6</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Canada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0035455"/>
                  </a:ext>
                </a:extLst>
              </a:tr>
              <a:tr h="176217">
                <a:tc>
                  <a:txBody>
                    <a:bodyPr/>
                    <a:lstStyle/>
                    <a:p>
                      <a:pPr algn="l" fontAlgn="ctr"/>
                      <a:r>
                        <a:rPr lang="en-US" sz="1200" b="0" i="0" u="none" strike="noStrike">
                          <a:solidFill>
                            <a:srgbClr val="000000"/>
                          </a:solidFill>
                          <a:effectLst/>
                          <a:latin typeface="Arial Nova" panose="020B0504020202020204" pitchFamily="34" charset="0"/>
                        </a:rPr>
                        <a:t>7</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Netherlands</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8962938"/>
                  </a:ext>
                </a:extLst>
              </a:tr>
              <a:tr h="166098">
                <a:tc>
                  <a:txBody>
                    <a:bodyPr/>
                    <a:lstStyle/>
                    <a:p>
                      <a:pPr algn="l" fontAlgn="ctr"/>
                      <a:r>
                        <a:rPr lang="en-US" sz="1200" b="0" i="0" u="none" strike="noStrike">
                          <a:solidFill>
                            <a:srgbClr val="000000"/>
                          </a:solidFill>
                          <a:effectLst/>
                          <a:latin typeface="Arial Nova" panose="020B0504020202020204" pitchFamily="34" charset="0"/>
                        </a:rPr>
                        <a:t>8</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New Zealand</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8210210"/>
                  </a:ext>
                </a:extLst>
              </a:tr>
              <a:tr h="176217">
                <a:tc>
                  <a:txBody>
                    <a:bodyPr/>
                    <a:lstStyle/>
                    <a:p>
                      <a:pPr algn="l" fontAlgn="ctr"/>
                      <a:r>
                        <a:rPr lang="en-US" sz="1200" b="0" i="0" u="none" strike="noStrike">
                          <a:solidFill>
                            <a:srgbClr val="000000"/>
                          </a:solidFill>
                          <a:effectLst/>
                          <a:latin typeface="Arial Nova" panose="020B0504020202020204" pitchFamily="34" charset="0"/>
                        </a:rPr>
                        <a:t>9</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Australia</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2416529"/>
                  </a:ext>
                </a:extLst>
              </a:tr>
              <a:tr h="186582">
                <a:tc>
                  <a:txBody>
                    <a:bodyPr/>
                    <a:lstStyle/>
                    <a:p>
                      <a:pPr algn="l" fontAlgn="ctr"/>
                      <a:r>
                        <a:rPr lang="en-US" sz="1200" b="0" i="0" u="none" strike="noStrike">
                          <a:solidFill>
                            <a:srgbClr val="000000"/>
                          </a:solidFill>
                          <a:effectLst/>
                          <a:latin typeface="Arial Nova" panose="020B0504020202020204" pitchFamily="34" charset="0"/>
                        </a:rPr>
                        <a:t>10</a:t>
                      </a:r>
                    </a:p>
                  </a:txBody>
                  <a:tcPr marL="63907" marR="7101" marT="710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Nova" panose="020B0504020202020204" pitchFamily="34" charset="0"/>
                        </a:rPr>
                        <a:t>Sweden</a:t>
                      </a:r>
                    </a:p>
                  </a:txBody>
                  <a:tcPr marL="63907" marR="7101" marT="710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4533095"/>
                  </a:ext>
                </a:extLst>
              </a:tr>
              <a:tr h="344832">
                <a:tc gridSpan="2">
                  <a:txBody>
                    <a:bodyPr/>
                    <a:lstStyle/>
                    <a:p>
                      <a:pPr algn="l" fontAlgn="ctr"/>
                      <a:r>
                        <a:rPr lang="en-US" sz="1200" b="0" i="0" u="none" strike="noStrike">
                          <a:solidFill>
                            <a:srgbClr val="000000"/>
                          </a:solidFill>
                          <a:effectLst/>
                          <a:latin typeface="Arial Nova" panose="020B0504020202020204" pitchFamily="34" charset="0"/>
                        </a:rPr>
                        <a:t>MIDDLE 10 COUNTRIES</a:t>
                      </a:r>
                    </a:p>
                  </a:txBody>
                  <a:tcPr marL="63907" marR="7101" marT="710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23440911"/>
                  </a:ext>
                </a:extLst>
              </a:tr>
              <a:tr h="176217">
                <a:tc>
                  <a:txBody>
                    <a:bodyPr/>
                    <a:lstStyle/>
                    <a:p>
                      <a:pPr algn="l" fontAlgn="b"/>
                      <a:r>
                        <a:rPr lang="en-US" sz="1200" b="0" i="0" u="none" strike="noStrike">
                          <a:solidFill>
                            <a:srgbClr val="000000"/>
                          </a:solidFill>
                          <a:effectLst/>
                          <a:latin typeface="Arial Nova" panose="020B0504020202020204" pitchFamily="34" charset="0"/>
                        </a:rPr>
                        <a:t>64</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Peru</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3809989"/>
                  </a:ext>
                </a:extLst>
              </a:tr>
              <a:tr h="176217">
                <a:tc>
                  <a:txBody>
                    <a:bodyPr/>
                    <a:lstStyle/>
                    <a:p>
                      <a:pPr algn="l" fontAlgn="b"/>
                      <a:r>
                        <a:rPr lang="en-US" sz="1200" b="0" i="0" u="none" strike="noStrike">
                          <a:solidFill>
                            <a:srgbClr val="000000"/>
                          </a:solidFill>
                          <a:effectLst/>
                          <a:latin typeface="Arial Nova" panose="020B0504020202020204" pitchFamily="34" charset="0"/>
                        </a:rPr>
                        <a:t>65</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Turkishmenistan</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855056"/>
                  </a:ext>
                </a:extLst>
              </a:tr>
              <a:tr h="176217">
                <a:tc>
                  <a:txBody>
                    <a:bodyPr/>
                    <a:lstStyle/>
                    <a:p>
                      <a:pPr algn="l" fontAlgn="b"/>
                      <a:r>
                        <a:rPr lang="en-US" sz="1200" b="0" i="0" u="none" strike="noStrike">
                          <a:solidFill>
                            <a:srgbClr val="000000"/>
                          </a:solidFill>
                          <a:effectLst/>
                          <a:latin typeface="Arial Nova" panose="020B0504020202020204" pitchFamily="34" charset="0"/>
                        </a:rPr>
                        <a:t>66</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Mauritius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5011814"/>
                  </a:ext>
                </a:extLst>
              </a:tr>
              <a:tr h="176217">
                <a:tc>
                  <a:txBody>
                    <a:bodyPr/>
                    <a:lstStyle/>
                    <a:p>
                      <a:pPr algn="l" fontAlgn="b"/>
                      <a:r>
                        <a:rPr lang="en-US" sz="1200" b="0" i="0" u="none" strike="noStrike">
                          <a:solidFill>
                            <a:srgbClr val="000000"/>
                          </a:solidFill>
                          <a:effectLst/>
                          <a:latin typeface="Arial Nova" panose="020B0504020202020204" pitchFamily="34" charset="0"/>
                        </a:rPr>
                        <a:t>67</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Libya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6239557"/>
                  </a:ext>
                </a:extLst>
              </a:tr>
              <a:tr h="176217">
                <a:tc>
                  <a:txBody>
                    <a:bodyPr/>
                    <a:lstStyle/>
                    <a:p>
                      <a:pPr algn="l" fontAlgn="b"/>
                      <a:r>
                        <a:rPr lang="en-US" sz="1200" b="0" i="0" u="none" strike="noStrike">
                          <a:solidFill>
                            <a:srgbClr val="000000"/>
                          </a:solidFill>
                          <a:effectLst/>
                          <a:latin typeface="Arial Nova" panose="020B0504020202020204" pitchFamily="34" charset="0"/>
                        </a:rPr>
                        <a:t>68</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Latvia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1587337"/>
                  </a:ext>
                </a:extLst>
              </a:tr>
              <a:tr h="176217">
                <a:tc>
                  <a:txBody>
                    <a:bodyPr/>
                    <a:lstStyle/>
                    <a:p>
                      <a:pPr algn="l" fontAlgn="b"/>
                      <a:r>
                        <a:rPr lang="en-US" sz="1200" b="0" i="0" u="none" strike="noStrike">
                          <a:solidFill>
                            <a:srgbClr val="000000"/>
                          </a:solidFill>
                          <a:effectLst/>
                          <a:latin typeface="Arial Nova" panose="020B0504020202020204" pitchFamily="34" charset="0"/>
                        </a:rPr>
                        <a:t>69</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Cyprus</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094935"/>
                  </a:ext>
                </a:extLst>
              </a:tr>
              <a:tr h="176217">
                <a:tc>
                  <a:txBody>
                    <a:bodyPr/>
                    <a:lstStyle/>
                    <a:p>
                      <a:pPr algn="l" fontAlgn="b"/>
                      <a:r>
                        <a:rPr lang="en-US" sz="1200" b="0" i="0" u="none" strike="noStrike">
                          <a:solidFill>
                            <a:srgbClr val="000000"/>
                          </a:solidFill>
                          <a:effectLst/>
                          <a:latin typeface="Arial Nova" panose="020B0504020202020204" pitchFamily="34" charset="0"/>
                        </a:rPr>
                        <a:t>70</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Paraguay</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808617"/>
                  </a:ext>
                </a:extLst>
              </a:tr>
              <a:tr h="176217">
                <a:tc>
                  <a:txBody>
                    <a:bodyPr/>
                    <a:lstStyle/>
                    <a:p>
                      <a:pPr algn="l" fontAlgn="b"/>
                      <a:r>
                        <a:rPr lang="en-US" sz="1200" b="0" i="0" u="none" strike="noStrike">
                          <a:solidFill>
                            <a:srgbClr val="000000"/>
                          </a:solidFill>
                          <a:effectLst/>
                          <a:latin typeface="Arial Nova" panose="020B0504020202020204" pitchFamily="34" charset="0"/>
                        </a:rPr>
                        <a:t>71</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Romania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575467"/>
                  </a:ext>
                </a:extLst>
              </a:tr>
              <a:tr h="176217">
                <a:tc>
                  <a:txBody>
                    <a:bodyPr/>
                    <a:lstStyle/>
                    <a:p>
                      <a:pPr algn="l" fontAlgn="b"/>
                      <a:r>
                        <a:rPr lang="en-US" sz="1200" b="0" i="0" u="none" strike="noStrike">
                          <a:solidFill>
                            <a:srgbClr val="000000"/>
                          </a:solidFill>
                          <a:effectLst/>
                          <a:latin typeface="Arial Nova" panose="020B0504020202020204" pitchFamily="34" charset="0"/>
                        </a:rPr>
                        <a:t>72</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Estonia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759910"/>
                  </a:ext>
                </a:extLst>
              </a:tr>
              <a:tr h="186582">
                <a:tc>
                  <a:txBody>
                    <a:bodyPr/>
                    <a:lstStyle/>
                    <a:p>
                      <a:pPr algn="l" fontAlgn="b"/>
                      <a:r>
                        <a:rPr lang="en-US" sz="1200" b="0" i="0" u="none" strike="noStrike">
                          <a:solidFill>
                            <a:srgbClr val="000000"/>
                          </a:solidFill>
                          <a:effectLst/>
                          <a:latin typeface="Arial Nova" panose="020B0504020202020204" pitchFamily="34" charset="0"/>
                        </a:rPr>
                        <a:t>73</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Jamaica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411052"/>
                  </a:ext>
                </a:extLst>
              </a:tr>
              <a:tr h="344832">
                <a:tc gridSpan="2">
                  <a:txBody>
                    <a:bodyPr/>
                    <a:lstStyle/>
                    <a:p>
                      <a:pPr algn="l" fontAlgn="ctr"/>
                      <a:r>
                        <a:rPr lang="en-US" sz="1200" b="0" i="0" u="none" strike="noStrike">
                          <a:solidFill>
                            <a:srgbClr val="000000"/>
                          </a:solidFill>
                          <a:effectLst/>
                          <a:latin typeface="Arial Nova" panose="020B0504020202020204" pitchFamily="34" charset="0"/>
                        </a:rPr>
                        <a:t>BOTTOM 10 COUNTRIES</a:t>
                      </a:r>
                    </a:p>
                  </a:txBody>
                  <a:tcPr marL="63907" marR="7101" marT="710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1990616"/>
                  </a:ext>
                </a:extLst>
              </a:tr>
              <a:tr h="176217">
                <a:tc>
                  <a:txBody>
                    <a:bodyPr/>
                    <a:lstStyle/>
                    <a:p>
                      <a:pPr algn="l" fontAlgn="b"/>
                      <a:r>
                        <a:rPr lang="en-US" sz="1200" b="0" i="0" u="none" strike="noStrike">
                          <a:solidFill>
                            <a:srgbClr val="000000"/>
                          </a:solidFill>
                          <a:effectLst/>
                          <a:latin typeface="Arial Nova" panose="020B0504020202020204" pitchFamily="34" charset="0"/>
                        </a:rPr>
                        <a:t>157</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Burundi</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353267"/>
                  </a:ext>
                </a:extLst>
              </a:tr>
              <a:tr h="176217">
                <a:tc>
                  <a:txBody>
                    <a:bodyPr/>
                    <a:lstStyle/>
                    <a:p>
                      <a:pPr algn="l" fontAlgn="b"/>
                      <a:r>
                        <a:rPr lang="en-US" sz="1200" b="0" i="0" u="none" strike="noStrike">
                          <a:solidFill>
                            <a:srgbClr val="000000"/>
                          </a:solidFill>
                          <a:effectLst/>
                          <a:latin typeface="Arial Nova" panose="020B0504020202020204" pitchFamily="34" charset="0"/>
                        </a:rPr>
                        <a:t>156</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Syria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5415753"/>
                  </a:ext>
                </a:extLst>
              </a:tr>
              <a:tr h="176217">
                <a:tc>
                  <a:txBody>
                    <a:bodyPr/>
                    <a:lstStyle/>
                    <a:p>
                      <a:pPr algn="l" fontAlgn="b"/>
                      <a:r>
                        <a:rPr lang="en-US" sz="1200" b="0" i="0" u="none" strike="noStrike">
                          <a:solidFill>
                            <a:srgbClr val="000000"/>
                          </a:solidFill>
                          <a:effectLst/>
                          <a:latin typeface="Arial Nova" panose="020B0504020202020204" pitchFamily="34" charset="0"/>
                        </a:rPr>
                        <a:t>155</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Togo</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438036"/>
                  </a:ext>
                </a:extLst>
              </a:tr>
              <a:tr h="176217">
                <a:tc>
                  <a:txBody>
                    <a:bodyPr/>
                    <a:lstStyle/>
                    <a:p>
                      <a:pPr algn="l" fontAlgn="b"/>
                      <a:r>
                        <a:rPr lang="en-US" sz="1200" b="0" i="0" u="none" strike="noStrike">
                          <a:solidFill>
                            <a:srgbClr val="000000"/>
                          </a:solidFill>
                          <a:effectLst/>
                          <a:latin typeface="Arial Nova" panose="020B0504020202020204" pitchFamily="34" charset="0"/>
                        </a:rPr>
                        <a:t>154</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Afghanistan</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3000918"/>
                  </a:ext>
                </a:extLst>
              </a:tr>
              <a:tr h="176217">
                <a:tc>
                  <a:txBody>
                    <a:bodyPr/>
                    <a:lstStyle/>
                    <a:p>
                      <a:pPr algn="l" fontAlgn="b"/>
                      <a:r>
                        <a:rPr lang="en-US" sz="1200" b="0" i="0" u="none" strike="noStrike">
                          <a:solidFill>
                            <a:srgbClr val="000000"/>
                          </a:solidFill>
                          <a:effectLst/>
                          <a:latin typeface="Arial Nova" panose="020B0504020202020204" pitchFamily="34" charset="0"/>
                        </a:rPr>
                        <a:t>153</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Benin</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1852743"/>
                  </a:ext>
                </a:extLst>
              </a:tr>
              <a:tr h="176217">
                <a:tc>
                  <a:txBody>
                    <a:bodyPr/>
                    <a:lstStyle/>
                    <a:p>
                      <a:pPr algn="l" fontAlgn="b"/>
                      <a:r>
                        <a:rPr lang="en-US" sz="1200" b="0" i="0" u="none" strike="noStrike">
                          <a:solidFill>
                            <a:srgbClr val="000000"/>
                          </a:solidFill>
                          <a:effectLst/>
                          <a:latin typeface="Arial Nova" panose="020B0504020202020204" pitchFamily="34" charset="0"/>
                        </a:rPr>
                        <a:t>152</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Rwanda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7888923"/>
                  </a:ext>
                </a:extLst>
              </a:tr>
              <a:tr h="176217">
                <a:tc>
                  <a:txBody>
                    <a:bodyPr/>
                    <a:lstStyle/>
                    <a:p>
                      <a:pPr algn="l" fontAlgn="b"/>
                      <a:r>
                        <a:rPr lang="en-US" sz="1200" b="0" i="0" u="none" strike="noStrike">
                          <a:solidFill>
                            <a:srgbClr val="000000"/>
                          </a:solidFill>
                          <a:effectLst/>
                          <a:latin typeface="Arial Nova" panose="020B0504020202020204" pitchFamily="34" charset="0"/>
                        </a:rPr>
                        <a:t>151</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Guinea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952003"/>
                  </a:ext>
                </a:extLst>
              </a:tr>
              <a:tr h="176217">
                <a:tc>
                  <a:txBody>
                    <a:bodyPr/>
                    <a:lstStyle/>
                    <a:p>
                      <a:pPr algn="l" fontAlgn="b"/>
                      <a:r>
                        <a:rPr lang="en-US" sz="1200" b="0" i="0" u="none" strike="noStrike">
                          <a:solidFill>
                            <a:srgbClr val="000000"/>
                          </a:solidFill>
                          <a:effectLst/>
                          <a:latin typeface="Arial Nova" panose="020B0504020202020204" pitchFamily="34" charset="0"/>
                        </a:rPr>
                        <a:t>150</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Liberia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2993163"/>
                  </a:ext>
                </a:extLst>
              </a:tr>
              <a:tr h="176217">
                <a:tc>
                  <a:txBody>
                    <a:bodyPr/>
                    <a:lstStyle/>
                    <a:p>
                      <a:pPr algn="l" fontAlgn="b"/>
                      <a:r>
                        <a:rPr lang="en-US" sz="1200" b="0" i="0" u="none" strike="noStrike">
                          <a:solidFill>
                            <a:srgbClr val="000000"/>
                          </a:solidFill>
                          <a:effectLst/>
                          <a:latin typeface="Arial Nova" panose="020B0504020202020204" pitchFamily="34" charset="0"/>
                        </a:rPr>
                        <a:t>149</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al Nova" panose="020B0504020202020204" pitchFamily="34" charset="0"/>
                        </a:rPr>
                        <a:t>Tanzania</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5613431"/>
                  </a:ext>
                </a:extLst>
              </a:tr>
              <a:tr h="186582">
                <a:tc>
                  <a:txBody>
                    <a:bodyPr/>
                    <a:lstStyle/>
                    <a:p>
                      <a:pPr algn="l" fontAlgn="b"/>
                      <a:r>
                        <a:rPr lang="en-US" sz="1200" b="0" i="0" u="none" strike="noStrike">
                          <a:solidFill>
                            <a:srgbClr val="000000"/>
                          </a:solidFill>
                          <a:effectLst/>
                          <a:latin typeface="Arial Nova" panose="020B0504020202020204" pitchFamily="34" charset="0"/>
                        </a:rPr>
                        <a:t>148</a:t>
                      </a:r>
                    </a:p>
                  </a:txBody>
                  <a:tcPr marL="63907" marR="7101" marT="71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Arial Nova" panose="020B0504020202020204" pitchFamily="34" charset="0"/>
                        </a:rPr>
                        <a:t>Madagascar</a:t>
                      </a:r>
                    </a:p>
                  </a:txBody>
                  <a:tcPr marL="63907" marR="7101" marT="71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050160"/>
                  </a:ext>
                </a:extLst>
              </a:tr>
            </a:tbl>
          </a:graphicData>
        </a:graphic>
      </p:graphicFrame>
    </p:spTree>
    <p:extLst>
      <p:ext uri="{BB962C8B-B14F-4D97-AF65-F5344CB8AC3E}">
        <p14:creationId xmlns:p14="http://schemas.microsoft.com/office/powerpoint/2010/main" val="360883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F5C1E-7982-484E-8875-482F146BDFAB}"/>
              </a:ext>
            </a:extLst>
          </p:cNvPr>
          <p:cNvPicPr>
            <a:picLocks noChangeAspect="1"/>
          </p:cNvPicPr>
          <p:nvPr/>
        </p:nvPicPr>
        <p:blipFill rotWithShape="1">
          <a:blip r:embed="rId2">
            <a:extLst>
              <a:ext uri="{28A0092B-C50C-407E-A947-70E740481C1C}">
                <a14:useLocalDpi xmlns:a14="http://schemas.microsoft.com/office/drawing/2010/main" val="0"/>
              </a:ext>
            </a:extLst>
          </a:blip>
          <a:srcRect t="10723" r="29238" b="10723"/>
          <a:stretch/>
        </p:blipFill>
        <p:spPr>
          <a:xfrm>
            <a:off x="6096001" y="-1"/>
            <a:ext cx="6096000" cy="6858001"/>
          </a:xfrm>
          <a:prstGeom prst="rect">
            <a:avLst/>
          </a:prstGeom>
        </p:spPr>
      </p:pic>
      <p:sp>
        <p:nvSpPr>
          <p:cNvPr id="2" name="Title 1">
            <a:extLst>
              <a:ext uri="{FF2B5EF4-FFF2-40B4-BE49-F238E27FC236}">
                <a16:creationId xmlns:a16="http://schemas.microsoft.com/office/drawing/2014/main" id="{6DBBAB02-08CD-439C-A1DD-09A81A1B4F54}"/>
              </a:ext>
            </a:extLst>
          </p:cNvPr>
          <p:cNvSpPr>
            <a:spLocks noGrp="1"/>
          </p:cNvSpPr>
          <p:nvPr>
            <p:ph type="title"/>
          </p:nvPr>
        </p:nvSpPr>
        <p:spPr>
          <a:xfrm>
            <a:off x="466671" y="640263"/>
            <a:ext cx="6204984" cy="1344975"/>
          </a:xfrm>
        </p:spPr>
        <p:txBody>
          <a:bodyPr vert="horz" lIns="91440" tIns="45720" rIns="91440" bIns="45720" rtlCol="0" anchor="ctr">
            <a:normAutofit/>
          </a:bodyPr>
          <a:lstStyle/>
          <a:p>
            <a:r>
              <a:rPr lang="en-US" sz="4000" dirty="0">
                <a:latin typeface="Arial Nova" panose="020B0504020202020204" pitchFamily="34" charset="0"/>
              </a:rPr>
              <a:t>Happiness Ranking </a:t>
            </a:r>
            <a:r>
              <a:rPr lang="en-US" sz="4000" dirty="0">
                <a:latin typeface="STCaiyun" panose="02010800040101010101" pitchFamily="2" charset="-122"/>
                <a:ea typeface="STCaiyun" panose="02010800040101010101" pitchFamily="2" charset="-122"/>
              </a:rPr>
              <a:t>vs.</a:t>
            </a:r>
            <a:br>
              <a:rPr lang="en-US" sz="4000" dirty="0">
                <a:latin typeface="Arial Nova" panose="020B0504020202020204" pitchFamily="34" charset="0"/>
              </a:rPr>
            </a:br>
            <a:r>
              <a:rPr lang="en-US" sz="4000" dirty="0">
                <a:latin typeface="Arial Nova" panose="020B0504020202020204" pitchFamily="34" charset="0"/>
              </a:rPr>
              <a:t>Rate of Depression</a:t>
            </a:r>
          </a:p>
        </p:txBody>
      </p:sp>
      <p:pic>
        <p:nvPicPr>
          <p:cNvPr id="14" name="Content Placeholder 6">
            <a:extLst>
              <a:ext uri="{FF2B5EF4-FFF2-40B4-BE49-F238E27FC236}">
                <a16:creationId xmlns:a16="http://schemas.microsoft.com/office/drawing/2014/main" id="{7FF5A66D-A035-4ED5-B339-41067DA3C1C6}"/>
              </a:ext>
            </a:extLst>
          </p:cNvPr>
          <p:cNvPicPr>
            <a:picLocks/>
          </p:cNvPicPr>
          <p:nvPr/>
        </p:nvPicPr>
        <p:blipFill rotWithShape="1">
          <a:blip r:embed="rId3">
            <a:extLst>
              <a:ext uri="{28A0092B-C50C-407E-A947-70E740481C1C}">
                <a14:useLocalDpi xmlns:a14="http://schemas.microsoft.com/office/drawing/2010/main" val="0"/>
              </a:ext>
            </a:extLst>
          </a:blip>
          <a:srcRect l="2673" b="2399"/>
          <a:stretch/>
        </p:blipFill>
        <p:spPr>
          <a:xfrm>
            <a:off x="7597645" y="204721"/>
            <a:ext cx="4480560" cy="3125334"/>
          </a:xfrm>
          <a:prstGeom prst="rect">
            <a:avLst/>
          </a:prstGeom>
        </p:spPr>
      </p:pic>
      <p:pic>
        <p:nvPicPr>
          <p:cNvPr id="18" name="Picture 17">
            <a:extLst>
              <a:ext uri="{FF2B5EF4-FFF2-40B4-BE49-F238E27FC236}">
                <a16:creationId xmlns:a16="http://schemas.microsoft.com/office/drawing/2014/main" id="{F73977B3-A278-4E02-A529-AC027C62254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604781" y="3466536"/>
            <a:ext cx="3940077" cy="3125334"/>
          </a:xfrm>
          <a:prstGeom prst="rect">
            <a:avLst/>
          </a:prstGeom>
        </p:spPr>
      </p:pic>
      <p:sp>
        <p:nvSpPr>
          <p:cNvPr id="22" name="Content Placeholder 21">
            <a:extLst>
              <a:ext uri="{FF2B5EF4-FFF2-40B4-BE49-F238E27FC236}">
                <a16:creationId xmlns:a16="http://schemas.microsoft.com/office/drawing/2014/main" id="{F640C767-C10D-4C53-8729-DA254549DCB5}"/>
              </a:ext>
            </a:extLst>
          </p:cNvPr>
          <p:cNvSpPr>
            <a:spLocks noGrp="1"/>
          </p:cNvSpPr>
          <p:nvPr>
            <p:ph sz="half" idx="2"/>
          </p:nvPr>
        </p:nvSpPr>
        <p:spPr>
          <a:xfrm>
            <a:off x="466671" y="2174826"/>
            <a:ext cx="6186712" cy="3022270"/>
          </a:xfrm>
        </p:spPr>
        <p:txBody>
          <a:bodyPr>
            <a:normAutofit fontScale="85000" lnSpcReduction="20000"/>
          </a:bodyPr>
          <a:lstStyle/>
          <a:p>
            <a:pPr marL="0" indent="0">
              <a:buNone/>
            </a:pPr>
            <a:r>
              <a:rPr lang="en-US" sz="3300" b="1" u="sng" dirty="0">
                <a:solidFill>
                  <a:schemeClr val="accent3">
                    <a:lumMod val="50000"/>
                  </a:schemeClr>
                </a:solidFill>
                <a:latin typeface="Arial Nova" panose="020B0504020202020204" pitchFamily="34" charset="0"/>
              </a:rPr>
              <a:t>Grouping by Global Region</a:t>
            </a:r>
            <a:endParaRPr lang="en-US" b="1" u="sng" dirty="0">
              <a:solidFill>
                <a:schemeClr val="accent3">
                  <a:lumMod val="50000"/>
                </a:schemeClr>
              </a:solidFill>
              <a:latin typeface="Arial Nova" panose="020B0504020202020204" pitchFamily="34" charset="0"/>
            </a:endParaRPr>
          </a:p>
          <a:p>
            <a:pPr marL="0" indent="0">
              <a:buNone/>
            </a:pPr>
            <a:endParaRPr lang="en-US" sz="1300" b="1" dirty="0">
              <a:solidFill>
                <a:srgbClr val="FF0099"/>
              </a:solidFill>
              <a:latin typeface="Arial Nova" panose="020B0504020202020204" pitchFamily="34" charset="0"/>
            </a:endParaRPr>
          </a:p>
          <a:p>
            <a:pPr marL="0" indent="0">
              <a:buNone/>
            </a:pPr>
            <a:r>
              <a:rPr lang="en-US" b="1" dirty="0">
                <a:solidFill>
                  <a:srgbClr val="FF0099"/>
                </a:solidFill>
                <a:latin typeface="Arial Nova" panose="020B0504020202020204" pitchFamily="34" charset="0"/>
              </a:rPr>
              <a:t>Happiness Ranking:</a:t>
            </a:r>
          </a:p>
          <a:p>
            <a:pPr marL="914400" lvl="1" indent="-457200">
              <a:buFont typeface="+mj-lt"/>
              <a:buAutoNum type="arabicPeriod"/>
            </a:pPr>
            <a:r>
              <a:rPr lang="en-US" dirty="0">
                <a:latin typeface="Arial Nova" panose="020B0504020202020204" pitchFamily="34" charset="0"/>
              </a:rPr>
              <a:t>Australia and New Zealand Region</a:t>
            </a:r>
          </a:p>
          <a:p>
            <a:pPr marL="914400" lvl="1" indent="-457200">
              <a:buFont typeface="+mj-lt"/>
              <a:buAutoNum type="arabicPeriod"/>
            </a:pPr>
            <a:r>
              <a:rPr lang="en-US" dirty="0">
                <a:latin typeface="Arial Nova" panose="020B0504020202020204" pitchFamily="34" charset="0"/>
              </a:rPr>
              <a:t>North America</a:t>
            </a:r>
          </a:p>
          <a:p>
            <a:pPr marL="0" lvl="1" indent="0">
              <a:buNone/>
            </a:pPr>
            <a:endParaRPr lang="en-US" dirty="0">
              <a:latin typeface="Arial Nova" panose="020B0504020202020204" pitchFamily="34" charset="0"/>
            </a:endParaRPr>
          </a:p>
          <a:p>
            <a:pPr marL="0" indent="0">
              <a:buNone/>
            </a:pPr>
            <a:r>
              <a:rPr lang="en-US" b="1" dirty="0">
                <a:latin typeface="Arial Nova" panose="020B0504020202020204" pitchFamily="34" charset="0"/>
              </a:rPr>
              <a:t>Rate of Depression:</a:t>
            </a:r>
          </a:p>
          <a:p>
            <a:pPr marL="914400" lvl="1" indent="-457200">
              <a:buFont typeface="+mj-lt"/>
              <a:buAutoNum type="arabicPeriod"/>
            </a:pPr>
            <a:r>
              <a:rPr lang="en-US" dirty="0">
                <a:latin typeface="Arial Nova" panose="020B0504020202020204" pitchFamily="34" charset="0"/>
              </a:rPr>
              <a:t>Australia and New Zealand Region</a:t>
            </a:r>
          </a:p>
          <a:p>
            <a:pPr marL="914400" lvl="1" indent="-457200">
              <a:buFont typeface="+mj-lt"/>
              <a:buAutoNum type="arabicPeriod"/>
            </a:pPr>
            <a:r>
              <a:rPr lang="en-US" dirty="0">
                <a:latin typeface="Arial Nova" panose="020B0504020202020204" pitchFamily="34" charset="0"/>
              </a:rPr>
              <a:t>North America</a:t>
            </a:r>
          </a:p>
        </p:txBody>
      </p:sp>
      <p:sp>
        <p:nvSpPr>
          <p:cNvPr id="23" name="Rectangle: Rounded Corners 22">
            <a:extLst>
              <a:ext uri="{FF2B5EF4-FFF2-40B4-BE49-F238E27FC236}">
                <a16:creationId xmlns:a16="http://schemas.microsoft.com/office/drawing/2014/main" id="{0FE1EB23-E511-4FC9-8BAC-21C067D3C21E}"/>
              </a:ext>
            </a:extLst>
          </p:cNvPr>
          <p:cNvSpPr/>
          <p:nvPr/>
        </p:nvSpPr>
        <p:spPr>
          <a:xfrm>
            <a:off x="8191640" y="1460310"/>
            <a:ext cx="3657600" cy="24566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689C3B5B-433E-4059-9085-E226FA20CBF5}"/>
              </a:ext>
            </a:extLst>
          </p:cNvPr>
          <p:cNvSpPr/>
          <p:nvPr/>
        </p:nvSpPr>
        <p:spPr>
          <a:xfrm>
            <a:off x="8191640" y="4709242"/>
            <a:ext cx="3200400" cy="24566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C8E38CE3-426D-4A5C-AFA5-8DFCBCA66EF0}"/>
              </a:ext>
            </a:extLst>
          </p:cNvPr>
          <p:cNvSpPr/>
          <p:nvPr/>
        </p:nvSpPr>
        <p:spPr>
          <a:xfrm>
            <a:off x="7734440" y="5855814"/>
            <a:ext cx="3749040" cy="24566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C3112EB8-FD5D-431D-9FE2-FAF2FF8017E2}"/>
              </a:ext>
            </a:extLst>
          </p:cNvPr>
          <p:cNvSpPr/>
          <p:nvPr/>
        </p:nvSpPr>
        <p:spPr>
          <a:xfrm>
            <a:off x="7734440" y="2600827"/>
            <a:ext cx="4114800" cy="24566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1073DB75-9954-406F-B74A-49CF72BDD593}"/>
              </a:ext>
            </a:extLst>
          </p:cNvPr>
          <p:cNvSpPr txBox="1"/>
          <p:nvPr/>
        </p:nvSpPr>
        <p:spPr>
          <a:xfrm>
            <a:off x="466671" y="5591404"/>
            <a:ext cx="5145206" cy="369332"/>
          </a:xfrm>
          <a:prstGeom prst="rect">
            <a:avLst/>
          </a:prstGeom>
          <a:noFill/>
        </p:spPr>
        <p:txBody>
          <a:bodyPr wrap="square" rtlCol="0">
            <a:spAutoFit/>
          </a:bodyPr>
          <a:lstStyle/>
          <a:p>
            <a:r>
              <a:rPr lang="en-US" dirty="0">
                <a:latin typeface="Arial Nova" panose="020B0504020202020204" pitchFamily="34" charset="0"/>
              </a:rPr>
              <a:t>Conclusion: Does </a:t>
            </a:r>
            <a:r>
              <a:rPr lang="en-US" b="1" dirty="0">
                <a:latin typeface="Arial Nova" panose="020B0504020202020204" pitchFamily="34" charset="0"/>
              </a:rPr>
              <a:t>not</a:t>
            </a:r>
            <a:r>
              <a:rPr lang="en-US" dirty="0">
                <a:latin typeface="Arial Nova" panose="020B0504020202020204" pitchFamily="34" charset="0"/>
              </a:rPr>
              <a:t> support WHR results</a:t>
            </a:r>
          </a:p>
        </p:txBody>
      </p:sp>
    </p:spTree>
    <p:extLst>
      <p:ext uri="{BB962C8B-B14F-4D97-AF65-F5344CB8AC3E}">
        <p14:creationId xmlns:p14="http://schemas.microsoft.com/office/powerpoint/2010/main" val="1795918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2127</Words>
  <Application>Microsoft Office PowerPoint</Application>
  <PresentationFormat>Widescreen</PresentationFormat>
  <Paragraphs>284</Paragraphs>
  <Slides>19</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STCaiyun</vt:lpstr>
      <vt:lpstr>STHupo</vt:lpstr>
      <vt:lpstr>Arial</vt:lpstr>
      <vt:lpstr>Arial Nova</vt:lpstr>
      <vt:lpstr>Arial Nova Light</vt:lpstr>
      <vt:lpstr>Arial Rounded MT Bold</vt:lpstr>
      <vt:lpstr>Calibri</vt:lpstr>
      <vt:lpstr>Calibri Light</vt:lpstr>
      <vt:lpstr>Cordia New</vt:lpstr>
      <vt:lpstr>TH SarabunPSK</vt:lpstr>
      <vt:lpstr>Wingdings</vt:lpstr>
      <vt:lpstr>Office Theme</vt:lpstr>
      <vt:lpstr>Custom Design</vt:lpstr>
      <vt:lpstr>Cloudy with a chance of  Happiness</vt:lpstr>
      <vt:lpstr>World Happiness Report vs. Weather</vt:lpstr>
      <vt:lpstr>Research Questions | Data Sources</vt:lpstr>
      <vt:lpstr>PowerPoint Presentation</vt:lpstr>
      <vt:lpstr>PowerPoint Presentation</vt:lpstr>
      <vt:lpstr>PowerPoint Presentation</vt:lpstr>
      <vt:lpstr>PowerPoint Presentation</vt:lpstr>
      <vt:lpstr>PowerPoint Presentation</vt:lpstr>
      <vt:lpstr>Happiness Ranking vs. Rate of Depression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 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Cloudy with a chance of  Happiness</dc:title>
  <dc:creator>Cindy Pappas</dc:creator>
  <cp:lastModifiedBy>Cindy Pappas</cp:lastModifiedBy>
  <cp:revision>45</cp:revision>
  <dcterms:created xsi:type="dcterms:W3CDTF">2018-11-09T22:19:53Z</dcterms:created>
  <dcterms:modified xsi:type="dcterms:W3CDTF">2018-11-10T17:55:35Z</dcterms:modified>
</cp:coreProperties>
</file>